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831A7DB-F447-4C1E-B0CA-5D95D06504A3}" type="datetimeFigureOut">
              <a:rPr lang="en-US" smtClean="0"/>
              <a:pPr/>
              <a:t>5/17/2016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B7E783A-EF17-4715-A107-733087C39F8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31A7DB-F447-4C1E-B0CA-5D95D06504A3}" type="datetimeFigureOut">
              <a:rPr lang="en-US" smtClean="0"/>
              <a:pPr/>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E783A-EF17-4715-A107-733087C39F82}"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31A7DB-F447-4C1E-B0CA-5D95D06504A3}" type="datetimeFigureOut">
              <a:rPr lang="en-US" smtClean="0"/>
              <a:pPr/>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E783A-EF17-4715-A107-733087C39F82}"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831A7DB-F447-4C1E-B0CA-5D95D06504A3}" type="datetimeFigureOut">
              <a:rPr lang="en-US" smtClean="0"/>
              <a:pPr/>
              <a:t>5/17/2016</a:t>
            </a:fld>
            <a:endParaRPr lang="en-US"/>
          </a:p>
        </p:txBody>
      </p:sp>
      <p:sp>
        <p:nvSpPr>
          <p:cNvPr id="9" name="Slide Number Placeholder 8"/>
          <p:cNvSpPr>
            <a:spLocks noGrp="1"/>
          </p:cNvSpPr>
          <p:nvPr>
            <p:ph type="sldNum" sz="quarter" idx="15"/>
          </p:nvPr>
        </p:nvSpPr>
        <p:spPr/>
        <p:txBody>
          <a:bodyPr rtlCol="0"/>
          <a:lstStyle/>
          <a:p>
            <a:fld id="{4B7E783A-EF17-4715-A107-733087C39F8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831A7DB-F447-4C1E-B0CA-5D95D06504A3}" type="datetimeFigureOut">
              <a:rPr lang="en-US" smtClean="0"/>
              <a:pPr/>
              <a:t>5/17/2016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B7E783A-EF17-4715-A107-733087C39F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831A7DB-F447-4C1E-B0CA-5D95D06504A3}" type="datetimeFigureOut">
              <a:rPr lang="en-US" smtClean="0"/>
              <a:pPr/>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E783A-EF17-4715-A107-733087C39F8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831A7DB-F447-4C1E-B0CA-5D95D06504A3}" type="datetimeFigureOut">
              <a:rPr lang="en-US" smtClean="0"/>
              <a:pPr/>
              <a:t>5/17/2016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7E783A-EF17-4715-A107-733087C39F8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831A7DB-F447-4C1E-B0CA-5D95D06504A3}" type="datetimeFigureOut">
              <a:rPr lang="en-US" smtClean="0"/>
              <a:pPr/>
              <a:t>5/17/2016</a:t>
            </a:fld>
            <a:endParaRPr lang="en-US"/>
          </a:p>
        </p:txBody>
      </p:sp>
      <p:sp>
        <p:nvSpPr>
          <p:cNvPr id="7" name="Slide Number Placeholder 6"/>
          <p:cNvSpPr>
            <a:spLocks noGrp="1"/>
          </p:cNvSpPr>
          <p:nvPr>
            <p:ph type="sldNum" sz="quarter" idx="11"/>
          </p:nvPr>
        </p:nvSpPr>
        <p:spPr/>
        <p:txBody>
          <a:bodyPr rtlCol="0"/>
          <a:lstStyle/>
          <a:p>
            <a:fld id="{4B7E783A-EF17-4715-A107-733087C39F8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1A7DB-F447-4C1E-B0CA-5D95D06504A3}" type="datetimeFigureOut">
              <a:rPr lang="en-US" smtClean="0"/>
              <a:pPr/>
              <a:t>5/17/2016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7E783A-EF17-4715-A107-733087C39F82}"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831A7DB-F447-4C1E-B0CA-5D95D06504A3}" type="datetimeFigureOut">
              <a:rPr lang="en-US" smtClean="0"/>
              <a:pPr/>
              <a:t>5/17/2016</a:t>
            </a:fld>
            <a:endParaRPr lang="en-US"/>
          </a:p>
        </p:txBody>
      </p:sp>
      <p:sp>
        <p:nvSpPr>
          <p:cNvPr id="22" name="Slide Number Placeholder 21"/>
          <p:cNvSpPr>
            <a:spLocks noGrp="1"/>
          </p:cNvSpPr>
          <p:nvPr>
            <p:ph type="sldNum" sz="quarter" idx="15"/>
          </p:nvPr>
        </p:nvSpPr>
        <p:spPr/>
        <p:txBody>
          <a:bodyPr rtlCol="0"/>
          <a:lstStyle/>
          <a:p>
            <a:fld id="{4B7E783A-EF17-4715-A107-733087C39F8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831A7DB-F447-4C1E-B0CA-5D95D06504A3}" type="datetimeFigureOut">
              <a:rPr lang="en-US" smtClean="0"/>
              <a:pPr/>
              <a:t>5/17/2016</a:t>
            </a:fld>
            <a:endParaRPr lang="en-US"/>
          </a:p>
        </p:txBody>
      </p:sp>
      <p:sp>
        <p:nvSpPr>
          <p:cNvPr id="18" name="Slide Number Placeholder 17"/>
          <p:cNvSpPr>
            <a:spLocks noGrp="1"/>
          </p:cNvSpPr>
          <p:nvPr>
            <p:ph type="sldNum" sz="quarter" idx="11"/>
          </p:nvPr>
        </p:nvSpPr>
        <p:spPr/>
        <p:txBody>
          <a:bodyPr rtlCol="0"/>
          <a:lstStyle/>
          <a:p>
            <a:fld id="{4B7E783A-EF17-4715-A107-733087C39F8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831A7DB-F447-4C1E-B0CA-5D95D06504A3}" type="datetimeFigureOut">
              <a:rPr lang="en-US" smtClean="0"/>
              <a:pPr/>
              <a:t>5/17/2016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B7E783A-EF17-4715-A107-733087C39F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EOG Test Taking Strategies</a:t>
            </a:r>
            <a:endParaRPr lang="en-US" dirty="0"/>
          </a:p>
        </p:txBody>
      </p:sp>
      <p:pic>
        <p:nvPicPr>
          <p:cNvPr id="1027" name="Picture 3" descr="C:\Documents and Settings\jfrancese\Local Settings\Temporary Internet Files\Content.IE5\PU7R90VW\MC900048382[1].wmf"/>
          <p:cNvPicPr>
            <a:picLocks noChangeAspect="1" noChangeArrowheads="1"/>
          </p:cNvPicPr>
          <p:nvPr/>
        </p:nvPicPr>
        <p:blipFill>
          <a:blip r:embed="rId2" cstate="print"/>
          <a:srcRect/>
          <a:stretch>
            <a:fillRect/>
          </a:stretch>
        </p:blipFill>
        <p:spPr bwMode="auto">
          <a:xfrm>
            <a:off x="3789273" y="1466538"/>
            <a:ext cx="2840127" cy="2709069"/>
          </a:xfrm>
          <a:prstGeom prst="rect">
            <a:avLst/>
          </a:prstGeom>
          <a:noFill/>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Day 9: Testing Environment</a:t>
            </a:r>
            <a:endParaRPr lang="en-US" dirty="0"/>
          </a:p>
        </p:txBody>
      </p:sp>
      <p:sp>
        <p:nvSpPr>
          <p:cNvPr id="3" name="Content Placeholder 2"/>
          <p:cNvSpPr>
            <a:spLocks noGrp="1"/>
          </p:cNvSpPr>
          <p:nvPr>
            <p:ph sz="quarter" idx="1"/>
          </p:nvPr>
        </p:nvSpPr>
        <p:spPr/>
        <p:txBody>
          <a:bodyPr>
            <a:normAutofit/>
          </a:bodyPr>
          <a:lstStyle/>
          <a:p>
            <a:r>
              <a:rPr lang="en-US" dirty="0" smtClean="0">
                <a:solidFill>
                  <a:schemeClr val="accent2">
                    <a:lumMod val="75000"/>
                  </a:schemeClr>
                </a:solidFill>
              </a:rPr>
              <a:t>1. Avoid tapping your pencil or fingers, etc. This can be very </a:t>
            </a:r>
            <a:r>
              <a:rPr lang="en-US" dirty="0" smtClean="0">
                <a:solidFill>
                  <a:schemeClr val="accent1"/>
                </a:solidFill>
              </a:rPr>
              <a:t>distracting</a:t>
            </a:r>
            <a:r>
              <a:rPr lang="en-US" dirty="0" smtClean="0">
                <a:solidFill>
                  <a:schemeClr val="accent2">
                    <a:lumMod val="75000"/>
                  </a:schemeClr>
                </a:solidFill>
              </a:rPr>
              <a:t> to others.</a:t>
            </a:r>
          </a:p>
          <a:p>
            <a:r>
              <a:rPr lang="en-US" dirty="0" smtClean="0"/>
              <a:t>2. Go to the restroom and get water </a:t>
            </a:r>
            <a:r>
              <a:rPr lang="en-US" dirty="0" smtClean="0">
                <a:solidFill>
                  <a:schemeClr val="accent1"/>
                </a:solidFill>
              </a:rPr>
              <a:t>before</a:t>
            </a:r>
            <a:r>
              <a:rPr lang="en-US" dirty="0" smtClean="0"/>
              <a:t> the test. </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Day 10: Before the Test</a:t>
            </a:r>
            <a:endParaRPr lang="en-US" dirty="0"/>
          </a:p>
        </p:txBody>
      </p:sp>
      <p:sp>
        <p:nvSpPr>
          <p:cNvPr id="3" name="Content Placeholder 2"/>
          <p:cNvSpPr>
            <a:spLocks noGrp="1"/>
          </p:cNvSpPr>
          <p:nvPr>
            <p:ph sz="quarter" idx="1"/>
          </p:nvPr>
        </p:nvSpPr>
        <p:spPr/>
        <p:txBody>
          <a:bodyPr>
            <a:normAutofit/>
          </a:bodyPr>
          <a:lstStyle/>
          <a:p>
            <a:r>
              <a:rPr lang="en-US" dirty="0" smtClean="0">
                <a:solidFill>
                  <a:schemeClr val="accent2">
                    <a:lumMod val="75000"/>
                  </a:schemeClr>
                </a:solidFill>
              </a:rPr>
              <a:t>1. Get a good night’s sleep.</a:t>
            </a:r>
          </a:p>
          <a:p>
            <a:r>
              <a:rPr lang="en-US" dirty="0" smtClean="0"/>
              <a:t>2. Eat a healthy, well balanced </a:t>
            </a:r>
            <a:r>
              <a:rPr lang="en-US" dirty="0" smtClean="0">
                <a:solidFill>
                  <a:schemeClr val="accent1"/>
                </a:solidFill>
              </a:rPr>
              <a:t>breakfast</a:t>
            </a:r>
            <a:r>
              <a:rPr lang="en-US" dirty="0" smtClean="0"/>
              <a:t> before school starts each day of the test. </a:t>
            </a:r>
          </a:p>
          <a:p>
            <a:r>
              <a:rPr lang="en-US" dirty="0" smtClean="0">
                <a:solidFill>
                  <a:schemeClr val="accent2">
                    <a:lumMod val="75000"/>
                  </a:schemeClr>
                </a:solidFill>
              </a:rPr>
              <a:t>3. Try to have a positive morning before coming to school and once you arrive at school. Problems hanging over you can make you lack </a:t>
            </a:r>
            <a:r>
              <a:rPr lang="en-US" dirty="0" smtClean="0">
                <a:solidFill>
                  <a:schemeClr val="accent1"/>
                </a:solidFill>
              </a:rPr>
              <a:t>focus</a:t>
            </a:r>
            <a:r>
              <a:rPr lang="en-US" dirty="0" smtClean="0">
                <a:solidFill>
                  <a:schemeClr val="accent2">
                    <a:lumMod val="75000"/>
                  </a:schemeClr>
                </a:solidFill>
              </a:rPr>
              <a:t>.</a:t>
            </a:r>
          </a:p>
          <a:p>
            <a:r>
              <a:rPr lang="en-US" dirty="0" smtClean="0"/>
              <a:t>4. Wear a </a:t>
            </a:r>
            <a:r>
              <a:rPr lang="en-US" dirty="0" smtClean="0">
                <a:solidFill>
                  <a:schemeClr val="accent1"/>
                </a:solidFill>
              </a:rPr>
              <a:t>comfortable</a:t>
            </a:r>
            <a:r>
              <a:rPr lang="en-US" dirty="0" smtClean="0"/>
              <a:t> or favorite outfit each day. </a:t>
            </a:r>
          </a:p>
          <a:p>
            <a:r>
              <a:rPr lang="en-US" dirty="0" smtClean="0">
                <a:solidFill>
                  <a:schemeClr val="accent2">
                    <a:lumMod val="75000"/>
                  </a:schemeClr>
                </a:solidFill>
              </a:rPr>
              <a:t>5. Increase </a:t>
            </a:r>
            <a:r>
              <a:rPr lang="en-US" dirty="0" smtClean="0">
                <a:solidFill>
                  <a:schemeClr val="accent1"/>
                </a:solidFill>
              </a:rPr>
              <a:t>water</a:t>
            </a:r>
            <a:r>
              <a:rPr lang="en-US" dirty="0" smtClean="0">
                <a:solidFill>
                  <a:schemeClr val="accent2">
                    <a:lumMod val="75000"/>
                  </a:schemeClr>
                </a:solidFill>
              </a:rPr>
              <a:t> intake to hydrate your brain throughout the weeks leading up to EOG.</a:t>
            </a:r>
            <a:endParaRPr lang="en-US" dirty="0">
              <a:solidFill>
                <a:schemeClr val="accent2">
                  <a:lumMod val="75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Day 1: Reading Directions and Questions</a:t>
            </a:r>
            <a:endParaRPr lang="en-US" dirty="0"/>
          </a:p>
        </p:txBody>
      </p:sp>
      <p:sp>
        <p:nvSpPr>
          <p:cNvPr id="3" name="Content Placeholder 2"/>
          <p:cNvSpPr>
            <a:spLocks noGrp="1"/>
          </p:cNvSpPr>
          <p:nvPr>
            <p:ph sz="quarter" idx="1"/>
          </p:nvPr>
        </p:nvSpPr>
        <p:spPr/>
        <p:txBody>
          <a:bodyPr>
            <a:normAutofit/>
          </a:bodyPr>
          <a:lstStyle/>
          <a:p>
            <a:r>
              <a:rPr lang="en-US" dirty="0" smtClean="0">
                <a:solidFill>
                  <a:schemeClr val="accent2">
                    <a:lumMod val="75000"/>
                  </a:schemeClr>
                </a:solidFill>
              </a:rPr>
              <a:t>1. Read the directions </a:t>
            </a:r>
            <a:r>
              <a:rPr lang="en-US" dirty="0" smtClean="0">
                <a:solidFill>
                  <a:schemeClr val="accent1"/>
                </a:solidFill>
              </a:rPr>
              <a:t>carefully</a:t>
            </a:r>
            <a:r>
              <a:rPr lang="en-US" dirty="0" smtClean="0">
                <a:solidFill>
                  <a:schemeClr val="accent2">
                    <a:lumMod val="75000"/>
                  </a:schemeClr>
                </a:solidFill>
              </a:rPr>
              <a:t>. Look for words like all, none, and except. </a:t>
            </a:r>
          </a:p>
          <a:p>
            <a:r>
              <a:rPr lang="en-US" dirty="0" smtClean="0"/>
              <a:t>2. Understand what the question is asking before trying to complete the answer. </a:t>
            </a:r>
          </a:p>
          <a:p>
            <a:r>
              <a:rPr lang="en-US" dirty="0" smtClean="0">
                <a:solidFill>
                  <a:schemeClr val="accent2">
                    <a:lumMod val="75000"/>
                  </a:schemeClr>
                </a:solidFill>
              </a:rPr>
              <a:t>3. </a:t>
            </a:r>
            <a:r>
              <a:rPr lang="en-US" dirty="0" smtClean="0">
                <a:solidFill>
                  <a:schemeClr val="accent1"/>
                </a:solidFill>
              </a:rPr>
              <a:t>Circle</a:t>
            </a:r>
            <a:r>
              <a:rPr lang="en-US" dirty="0" smtClean="0">
                <a:solidFill>
                  <a:schemeClr val="accent2">
                    <a:lumMod val="75000"/>
                  </a:schemeClr>
                </a:solidFill>
              </a:rPr>
              <a:t> and </a:t>
            </a:r>
            <a:r>
              <a:rPr lang="en-US" dirty="0" smtClean="0">
                <a:solidFill>
                  <a:schemeClr val="accent1"/>
                </a:solidFill>
              </a:rPr>
              <a:t>underline</a:t>
            </a:r>
            <a:r>
              <a:rPr lang="en-US" dirty="0" smtClean="0">
                <a:solidFill>
                  <a:schemeClr val="accent2">
                    <a:lumMod val="75000"/>
                  </a:schemeClr>
                </a:solidFill>
              </a:rPr>
              <a:t> words in the question or directions that help answer the question. Write in the margins.</a:t>
            </a:r>
          </a:p>
          <a:p>
            <a:r>
              <a:rPr lang="en-US" dirty="0" smtClean="0"/>
              <a:t>4. Read each question and answer carefully. If you don’t understand something, </a:t>
            </a:r>
            <a:r>
              <a:rPr lang="en-US" dirty="0" smtClean="0">
                <a:solidFill>
                  <a:schemeClr val="accent1"/>
                </a:solidFill>
              </a:rPr>
              <a:t>read it again.</a:t>
            </a:r>
            <a:endParaRPr lang="en-US" dirty="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Day 2: Marking Answers on the Answer Sheet</a:t>
            </a:r>
            <a:endParaRPr lang="en-US" dirty="0"/>
          </a:p>
        </p:txBody>
      </p:sp>
      <p:sp>
        <p:nvSpPr>
          <p:cNvPr id="3" name="Content Placeholder 2"/>
          <p:cNvSpPr>
            <a:spLocks noGrp="1"/>
          </p:cNvSpPr>
          <p:nvPr>
            <p:ph sz="quarter" idx="1"/>
          </p:nvPr>
        </p:nvSpPr>
        <p:spPr/>
        <p:txBody>
          <a:bodyPr>
            <a:normAutofit/>
          </a:bodyPr>
          <a:lstStyle/>
          <a:p>
            <a:r>
              <a:rPr lang="en-US" dirty="0" smtClean="0">
                <a:solidFill>
                  <a:schemeClr val="accent2">
                    <a:lumMod val="75000"/>
                  </a:schemeClr>
                </a:solidFill>
              </a:rPr>
              <a:t>1. Check periodically (every </a:t>
            </a:r>
            <a:r>
              <a:rPr lang="en-US" dirty="0" smtClean="0">
                <a:solidFill>
                  <a:schemeClr val="accent1"/>
                </a:solidFill>
              </a:rPr>
              <a:t>ten </a:t>
            </a:r>
            <a:r>
              <a:rPr lang="en-US" dirty="0" smtClean="0">
                <a:solidFill>
                  <a:schemeClr val="accent2">
                    <a:lumMod val="75000"/>
                  </a:schemeClr>
                </a:solidFill>
              </a:rPr>
              <a:t>answers and at the bottom of each row) to see that item numbers and answer numbers match.</a:t>
            </a:r>
          </a:p>
          <a:p>
            <a:r>
              <a:rPr lang="en-US" dirty="0" smtClean="0"/>
              <a:t>2. Mark skipped items on the booklet. This will remind you to go back and answer those questions.</a:t>
            </a:r>
          </a:p>
          <a:p>
            <a:r>
              <a:rPr lang="en-US" dirty="0" smtClean="0">
                <a:solidFill>
                  <a:schemeClr val="accent2">
                    <a:lumMod val="75000"/>
                  </a:schemeClr>
                </a:solidFill>
              </a:rPr>
              <a:t>3. Don’t erase mistakes too hard, and don’t redraw erased circles. </a:t>
            </a:r>
          </a:p>
          <a:p>
            <a:r>
              <a:rPr lang="en-US" dirty="0" smtClean="0"/>
              <a:t>4. Watch for </a:t>
            </a:r>
            <a:r>
              <a:rPr lang="en-US" dirty="0" smtClean="0">
                <a:solidFill>
                  <a:schemeClr val="accent1"/>
                </a:solidFill>
              </a:rPr>
              <a:t>stray</a:t>
            </a:r>
            <a:r>
              <a:rPr lang="en-US" dirty="0" smtClean="0"/>
              <a:t> </a:t>
            </a:r>
            <a:r>
              <a:rPr lang="en-US" dirty="0" smtClean="0">
                <a:solidFill>
                  <a:schemeClr val="accent1"/>
                </a:solidFill>
              </a:rPr>
              <a:t>marks</a:t>
            </a:r>
            <a:r>
              <a:rPr lang="en-US" dirty="0" smtClean="0"/>
              <a:t> on the answer sheet. </a:t>
            </a:r>
          </a:p>
          <a:p>
            <a:r>
              <a:rPr lang="en-US" dirty="0" smtClean="0">
                <a:solidFill>
                  <a:schemeClr val="accent2">
                    <a:lumMod val="75000"/>
                  </a:schemeClr>
                </a:solidFill>
              </a:rPr>
              <a:t>5. Only bubble one answer.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Day 3: Multiple Choice Questions</a:t>
            </a:r>
            <a:endParaRPr lang="en-US" dirty="0"/>
          </a:p>
        </p:txBody>
      </p:sp>
      <p:sp>
        <p:nvSpPr>
          <p:cNvPr id="3" name="Content Placeholder 2"/>
          <p:cNvSpPr>
            <a:spLocks noGrp="1"/>
          </p:cNvSpPr>
          <p:nvPr>
            <p:ph sz="quarter" idx="1"/>
          </p:nvPr>
        </p:nvSpPr>
        <p:spPr/>
        <p:txBody>
          <a:bodyPr>
            <a:normAutofit fontScale="92500"/>
          </a:bodyPr>
          <a:lstStyle/>
          <a:p>
            <a:r>
              <a:rPr lang="en-US" dirty="0" smtClean="0">
                <a:solidFill>
                  <a:schemeClr val="accent2">
                    <a:lumMod val="75000"/>
                  </a:schemeClr>
                </a:solidFill>
              </a:rPr>
              <a:t>1. Read each item </a:t>
            </a:r>
            <a:r>
              <a:rPr lang="en-US" dirty="0" smtClean="0">
                <a:solidFill>
                  <a:schemeClr val="accent1"/>
                </a:solidFill>
              </a:rPr>
              <a:t>completely</a:t>
            </a:r>
            <a:r>
              <a:rPr lang="en-US" dirty="0" smtClean="0">
                <a:solidFill>
                  <a:schemeClr val="accent2">
                    <a:lumMod val="75000"/>
                  </a:schemeClr>
                </a:solidFill>
              </a:rPr>
              <a:t> and all of the answer choices before choosing an answer.</a:t>
            </a:r>
          </a:p>
          <a:p>
            <a:r>
              <a:rPr lang="en-US" dirty="0" smtClean="0"/>
              <a:t>2. There are usually a couple of choices that sound correct; don’t be tempted to mark the first one that sounds good. Or, one of the choices might include more than one answer. For example: both A and B.</a:t>
            </a:r>
          </a:p>
          <a:p>
            <a:r>
              <a:rPr lang="en-US" dirty="0" smtClean="0">
                <a:solidFill>
                  <a:schemeClr val="accent2">
                    <a:lumMod val="75000"/>
                  </a:schemeClr>
                </a:solidFill>
              </a:rPr>
              <a:t>3. Check back over your answers at the </a:t>
            </a:r>
            <a:r>
              <a:rPr lang="en-US" dirty="0" smtClean="0">
                <a:solidFill>
                  <a:schemeClr val="accent1"/>
                </a:solidFill>
              </a:rPr>
              <a:t>end</a:t>
            </a:r>
            <a:r>
              <a:rPr lang="en-US" dirty="0" smtClean="0">
                <a:solidFill>
                  <a:schemeClr val="accent2">
                    <a:lumMod val="75000"/>
                  </a:schemeClr>
                </a:solidFill>
              </a:rPr>
              <a:t> of testing. </a:t>
            </a:r>
          </a:p>
          <a:p>
            <a:r>
              <a:rPr lang="en-US" dirty="0" smtClean="0"/>
              <a:t>4. Students miss the easy questions as often as the hard question because they do not read the questions </a:t>
            </a:r>
            <a:r>
              <a:rPr lang="en-US" dirty="0" smtClean="0">
                <a:solidFill>
                  <a:schemeClr val="accent1"/>
                </a:solidFill>
              </a:rPr>
              <a:t>carefully</a:t>
            </a:r>
            <a:r>
              <a:rPr lang="en-US" dirty="0" smtClean="0"/>
              <a:t>. The questions all count the same. </a:t>
            </a:r>
          </a:p>
          <a:p>
            <a:r>
              <a:rPr lang="en-US" dirty="0" smtClean="0">
                <a:solidFill>
                  <a:schemeClr val="accent2">
                    <a:lumMod val="75000"/>
                  </a:schemeClr>
                </a:solidFill>
              </a:rPr>
              <a:t>5. Make sure you answer </a:t>
            </a:r>
            <a:r>
              <a:rPr lang="en-US" dirty="0" smtClean="0">
                <a:solidFill>
                  <a:schemeClr val="accent1"/>
                </a:solidFill>
              </a:rPr>
              <a:t>every</a:t>
            </a:r>
            <a:r>
              <a:rPr lang="en-US" dirty="0" smtClean="0">
                <a:solidFill>
                  <a:schemeClr val="accent2">
                    <a:lumMod val="75000"/>
                  </a:schemeClr>
                </a:solidFill>
              </a:rPr>
              <a:t> question. If you don’t, you are guaranteed to be wrong.</a:t>
            </a:r>
            <a:endParaRPr lang="en-US" dirty="0">
              <a:solidFill>
                <a:schemeClr val="accent2">
                  <a:lumMod val="75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Day 4: Eliminating the Wrong Answers</a:t>
            </a:r>
            <a:endParaRPr lang="en-US" dirty="0"/>
          </a:p>
        </p:txBody>
      </p:sp>
      <p:sp>
        <p:nvSpPr>
          <p:cNvPr id="3" name="Content Placeholder 2"/>
          <p:cNvSpPr>
            <a:spLocks noGrp="1"/>
          </p:cNvSpPr>
          <p:nvPr>
            <p:ph sz="quarter" idx="1"/>
          </p:nvPr>
        </p:nvSpPr>
        <p:spPr/>
        <p:txBody>
          <a:bodyPr>
            <a:normAutofit/>
          </a:bodyPr>
          <a:lstStyle/>
          <a:p>
            <a:r>
              <a:rPr lang="en-US" dirty="0" smtClean="0">
                <a:solidFill>
                  <a:schemeClr val="accent2">
                    <a:lumMod val="75000"/>
                  </a:schemeClr>
                </a:solidFill>
              </a:rPr>
              <a:t>1. Cross out wrong answer choices as soon as they are read. </a:t>
            </a:r>
            <a:r>
              <a:rPr lang="en-US" dirty="0" smtClean="0">
                <a:solidFill>
                  <a:schemeClr val="accent1"/>
                </a:solidFill>
              </a:rPr>
              <a:t>Eliminating</a:t>
            </a:r>
            <a:r>
              <a:rPr lang="en-US" dirty="0" smtClean="0">
                <a:solidFill>
                  <a:schemeClr val="accent2">
                    <a:lumMod val="75000"/>
                  </a:schemeClr>
                </a:solidFill>
              </a:rPr>
              <a:t> two answers gives you a 50 /50 chance.</a:t>
            </a:r>
          </a:p>
          <a:p>
            <a:r>
              <a:rPr lang="en-US" dirty="0" smtClean="0"/>
              <a:t>2. Make logical and reasonable </a:t>
            </a:r>
            <a:r>
              <a:rPr lang="en-US" dirty="0" smtClean="0">
                <a:solidFill>
                  <a:schemeClr val="accent1"/>
                </a:solidFill>
              </a:rPr>
              <a:t>guesses—</a:t>
            </a:r>
            <a:r>
              <a:rPr lang="en-US" dirty="0" smtClean="0"/>
              <a:t>perhaps the choice with the most information provided. </a:t>
            </a:r>
          </a:p>
          <a:p>
            <a:r>
              <a:rPr lang="en-US" dirty="0" smtClean="0">
                <a:solidFill>
                  <a:schemeClr val="accent2">
                    <a:lumMod val="75000"/>
                  </a:schemeClr>
                </a:solidFill>
              </a:rPr>
              <a:t>3. A couple of the answer choices usually look like they could be correct. Choose the </a:t>
            </a:r>
            <a:r>
              <a:rPr lang="en-US" b="1" dirty="0" smtClean="0">
                <a:solidFill>
                  <a:schemeClr val="accent1"/>
                </a:solidFill>
              </a:rPr>
              <a:t>best</a:t>
            </a:r>
            <a:r>
              <a:rPr lang="en-US" dirty="0" smtClean="0">
                <a:solidFill>
                  <a:schemeClr val="accent2">
                    <a:lumMod val="75000"/>
                  </a:schemeClr>
                </a:solidFill>
              </a:rPr>
              <a:t> answer.</a:t>
            </a:r>
            <a:endParaRPr lang="en-US" dirty="0">
              <a:solidFill>
                <a:schemeClr val="accent2">
                  <a:lumMod val="75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Day 5: Time Management</a:t>
            </a:r>
            <a:endParaRPr lang="en-US" dirty="0"/>
          </a:p>
        </p:txBody>
      </p:sp>
      <p:sp>
        <p:nvSpPr>
          <p:cNvPr id="3" name="Content Placeholder 2"/>
          <p:cNvSpPr>
            <a:spLocks noGrp="1"/>
          </p:cNvSpPr>
          <p:nvPr>
            <p:ph sz="quarter" idx="1"/>
          </p:nvPr>
        </p:nvSpPr>
        <p:spPr/>
        <p:txBody>
          <a:bodyPr>
            <a:normAutofit/>
          </a:bodyPr>
          <a:lstStyle/>
          <a:p>
            <a:r>
              <a:rPr lang="en-US" dirty="0" smtClean="0">
                <a:solidFill>
                  <a:schemeClr val="accent2">
                    <a:lumMod val="75000"/>
                  </a:schemeClr>
                </a:solidFill>
              </a:rPr>
              <a:t>1. Focus on </a:t>
            </a:r>
            <a:r>
              <a:rPr lang="en-US" dirty="0" smtClean="0">
                <a:solidFill>
                  <a:schemeClr val="accent1"/>
                </a:solidFill>
              </a:rPr>
              <a:t>one</a:t>
            </a:r>
            <a:r>
              <a:rPr lang="en-US" dirty="0" smtClean="0">
                <a:solidFill>
                  <a:schemeClr val="accent2">
                    <a:lumMod val="75000"/>
                  </a:schemeClr>
                </a:solidFill>
              </a:rPr>
              <a:t> question at a time.</a:t>
            </a:r>
          </a:p>
          <a:p>
            <a:r>
              <a:rPr lang="en-US" dirty="0" smtClean="0"/>
              <a:t>2. Try not to feel rushed and anxious. You will have plenty of time to complete the test.</a:t>
            </a:r>
          </a:p>
          <a:p>
            <a:r>
              <a:rPr lang="en-US" dirty="0" smtClean="0">
                <a:solidFill>
                  <a:schemeClr val="accent2">
                    <a:lumMod val="75000"/>
                  </a:schemeClr>
                </a:solidFill>
              </a:rPr>
              <a:t>3. Don’t pay attention to when other students finish. </a:t>
            </a:r>
            <a:r>
              <a:rPr lang="en-US" dirty="0" smtClean="0">
                <a:solidFill>
                  <a:schemeClr val="accent1"/>
                </a:solidFill>
              </a:rPr>
              <a:t>Faster</a:t>
            </a:r>
            <a:r>
              <a:rPr lang="en-US" dirty="0" smtClean="0">
                <a:solidFill>
                  <a:schemeClr val="accent2">
                    <a:lumMod val="75000"/>
                  </a:schemeClr>
                </a:solidFill>
              </a:rPr>
              <a:t> does not mean smarter.</a:t>
            </a:r>
          </a:p>
          <a:p>
            <a:r>
              <a:rPr lang="en-US" dirty="0" smtClean="0"/>
              <a:t>4. Skip questions that are giving you trouble. When you finish, go back and </a:t>
            </a:r>
            <a:r>
              <a:rPr lang="en-US" dirty="0" smtClean="0">
                <a:solidFill>
                  <a:schemeClr val="accent1"/>
                </a:solidFill>
              </a:rPr>
              <a:t>retry</a:t>
            </a:r>
            <a:r>
              <a:rPr lang="en-US" dirty="0" smtClean="0"/>
              <a:t> any skipped questions.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Day 6: Reading</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solidFill>
                  <a:schemeClr val="accent2">
                    <a:lumMod val="75000"/>
                  </a:schemeClr>
                </a:solidFill>
              </a:rPr>
              <a:t>1. Read all questions in a selection </a:t>
            </a:r>
            <a:r>
              <a:rPr lang="en-US" dirty="0" smtClean="0">
                <a:solidFill>
                  <a:schemeClr val="accent1"/>
                </a:solidFill>
              </a:rPr>
              <a:t>before</a:t>
            </a:r>
            <a:r>
              <a:rPr lang="en-US" dirty="0" smtClean="0">
                <a:solidFill>
                  <a:schemeClr val="accent2">
                    <a:lumMod val="75000"/>
                  </a:schemeClr>
                </a:solidFill>
              </a:rPr>
              <a:t> reading the text. This gives you an idea of what to look for in your reading. Be sure to still read the text carefully. Often, the questions ask overall concepts, and you have to </a:t>
            </a:r>
            <a:r>
              <a:rPr lang="en-US" dirty="0" smtClean="0">
                <a:solidFill>
                  <a:schemeClr val="accent1"/>
                </a:solidFill>
              </a:rPr>
              <a:t>infer</a:t>
            </a:r>
            <a:r>
              <a:rPr lang="en-US" dirty="0" smtClean="0">
                <a:solidFill>
                  <a:schemeClr val="accent2">
                    <a:lumMod val="75000"/>
                  </a:schemeClr>
                </a:solidFill>
              </a:rPr>
              <a:t> the answers.</a:t>
            </a:r>
          </a:p>
          <a:p>
            <a:r>
              <a:rPr lang="en-US" dirty="0" smtClean="0"/>
              <a:t>2. </a:t>
            </a:r>
            <a:r>
              <a:rPr lang="en-US" dirty="0" smtClean="0">
                <a:solidFill>
                  <a:schemeClr val="accent1"/>
                </a:solidFill>
              </a:rPr>
              <a:t>Underline</a:t>
            </a:r>
            <a:r>
              <a:rPr lang="en-US" dirty="0" smtClean="0"/>
              <a:t> and </a:t>
            </a:r>
            <a:r>
              <a:rPr lang="en-US" dirty="0" smtClean="0">
                <a:solidFill>
                  <a:schemeClr val="accent1"/>
                </a:solidFill>
              </a:rPr>
              <a:t>circle</a:t>
            </a:r>
            <a:r>
              <a:rPr lang="en-US" dirty="0" smtClean="0"/>
              <a:t> important parts of a passage as you are reading. Write ideas and comments in the margins.</a:t>
            </a:r>
          </a:p>
          <a:p>
            <a:r>
              <a:rPr lang="en-US" dirty="0" smtClean="0">
                <a:solidFill>
                  <a:schemeClr val="accent2">
                    <a:lumMod val="75000"/>
                  </a:schemeClr>
                </a:solidFill>
              </a:rPr>
              <a:t>3. Be sure to read all information including graphs, charts, pictures, and captions. </a:t>
            </a:r>
          </a:p>
          <a:p>
            <a:r>
              <a:rPr lang="en-US" dirty="0" smtClean="0"/>
              <a:t>4. Use your </a:t>
            </a:r>
            <a:r>
              <a:rPr lang="en-US" dirty="0" smtClean="0">
                <a:solidFill>
                  <a:schemeClr val="accent1"/>
                </a:solidFill>
              </a:rPr>
              <a:t>background</a:t>
            </a:r>
            <a:r>
              <a:rPr lang="en-US" dirty="0" smtClean="0"/>
              <a:t> knowledge to make a connection.</a:t>
            </a:r>
          </a:p>
          <a:p>
            <a:r>
              <a:rPr lang="en-US" dirty="0" smtClean="0">
                <a:solidFill>
                  <a:schemeClr val="accent2">
                    <a:lumMod val="75000"/>
                  </a:schemeClr>
                </a:solidFill>
              </a:rPr>
              <a:t>5. Make predictions.</a:t>
            </a:r>
          </a:p>
          <a:p>
            <a:r>
              <a:rPr lang="en-US" dirty="0" smtClean="0"/>
              <a:t>6. Look back and find a text support in the passage to support your answer.</a:t>
            </a:r>
          </a:p>
          <a:p>
            <a:r>
              <a:rPr lang="en-US" dirty="0" smtClean="0">
                <a:solidFill>
                  <a:schemeClr val="accent2">
                    <a:lumMod val="75000"/>
                  </a:schemeClr>
                </a:solidFill>
              </a:rPr>
              <a:t>7. Number the paragraphs as you read. </a:t>
            </a:r>
          </a:p>
          <a:p>
            <a:r>
              <a:rPr lang="en-US" dirty="0" smtClean="0"/>
              <a:t>8. Use </a:t>
            </a:r>
            <a:r>
              <a:rPr lang="en-US" dirty="0" smtClean="0">
                <a:solidFill>
                  <a:schemeClr val="accent1"/>
                </a:solidFill>
              </a:rPr>
              <a:t>context clues </a:t>
            </a:r>
            <a:r>
              <a:rPr lang="en-US" dirty="0" smtClean="0"/>
              <a:t>to help you decipher unfamiliar words. </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Day 7: Math</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solidFill>
                  <a:schemeClr val="accent2">
                    <a:lumMod val="75000"/>
                  </a:schemeClr>
                </a:solidFill>
              </a:rPr>
              <a:t>1. If you are having difficulty with a problem, draw a picture or diagram to help you. If a figure or diagram is provided, mark it up to help you solve the problem.</a:t>
            </a:r>
          </a:p>
          <a:p>
            <a:r>
              <a:rPr lang="en-US" dirty="0" smtClean="0"/>
              <a:t>2. Use </a:t>
            </a:r>
            <a:r>
              <a:rPr lang="en-US" dirty="0" smtClean="0">
                <a:solidFill>
                  <a:schemeClr val="accent1"/>
                </a:solidFill>
              </a:rPr>
              <a:t>formulas</a:t>
            </a:r>
            <a:r>
              <a:rPr lang="en-US" dirty="0" smtClean="0"/>
              <a:t> provided for you. If no formula is provided, write one on the page from memory. </a:t>
            </a:r>
          </a:p>
          <a:p>
            <a:r>
              <a:rPr lang="en-US" dirty="0" smtClean="0">
                <a:solidFill>
                  <a:schemeClr val="accent2">
                    <a:lumMod val="75000"/>
                  </a:schemeClr>
                </a:solidFill>
              </a:rPr>
              <a:t>3. </a:t>
            </a:r>
            <a:r>
              <a:rPr lang="en-US" dirty="0" smtClean="0">
                <a:solidFill>
                  <a:schemeClr val="accent1"/>
                </a:solidFill>
              </a:rPr>
              <a:t>Check your work</a:t>
            </a:r>
            <a:r>
              <a:rPr lang="en-US" dirty="0" smtClean="0">
                <a:solidFill>
                  <a:schemeClr val="accent2">
                    <a:lumMod val="75000"/>
                  </a:schemeClr>
                </a:solidFill>
              </a:rPr>
              <a:t>. Test writers will include answers that look like they could be right if you read the question incorrectly. </a:t>
            </a:r>
          </a:p>
          <a:p>
            <a:r>
              <a:rPr lang="en-US" dirty="0" smtClean="0"/>
              <a:t>4. Use your calculator, extra paper, figures, drawings, etc….</a:t>
            </a:r>
          </a:p>
          <a:p>
            <a:r>
              <a:rPr lang="en-US" dirty="0" smtClean="0"/>
              <a:t>5</a:t>
            </a:r>
            <a:r>
              <a:rPr lang="en-US" dirty="0" smtClean="0">
                <a:solidFill>
                  <a:schemeClr val="accent2">
                    <a:lumMod val="75000"/>
                  </a:schemeClr>
                </a:solidFill>
              </a:rPr>
              <a:t>. Read each problem carefully and think about ways to solve the problem </a:t>
            </a:r>
            <a:r>
              <a:rPr lang="en-US" dirty="0" smtClean="0">
                <a:solidFill>
                  <a:schemeClr val="accent1"/>
                </a:solidFill>
              </a:rPr>
              <a:t>before</a:t>
            </a:r>
            <a:r>
              <a:rPr lang="en-US" dirty="0" smtClean="0">
                <a:solidFill>
                  <a:schemeClr val="accent2">
                    <a:lumMod val="75000"/>
                  </a:schemeClr>
                </a:solidFill>
              </a:rPr>
              <a:t> you try to answer the question.</a:t>
            </a:r>
          </a:p>
          <a:p>
            <a:r>
              <a:rPr lang="en-US" dirty="0" smtClean="0"/>
              <a:t>6. When you have finished each problem, </a:t>
            </a:r>
            <a:r>
              <a:rPr lang="en-US" dirty="0" smtClean="0">
                <a:solidFill>
                  <a:schemeClr val="accent1"/>
                </a:solidFill>
              </a:rPr>
              <a:t>reread</a:t>
            </a:r>
            <a:r>
              <a:rPr lang="en-US" dirty="0" smtClean="0"/>
              <a:t> it to make sure your answer is reasonable.</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Day 8: Relaxation Techniques</a:t>
            </a:r>
            <a:endParaRPr lang="en-US" dirty="0"/>
          </a:p>
        </p:txBody>
      </p:sp>
      <p:sp>
        <p:nvSpPr>
          <p:cNvPr id="3" name="Content Placeholder 2"/>
          <p:cNvSpPr>
            <a:spLocks noGrp="1"/>
          </p:cNvSpPr>
          <p:nvPr>
            <p:ph sz="quarter" idx="1"/>
          </p:nvPr>
        </p:nvSpPr>
        <p:spPr/>
        <p:txBody>
          <a:bodyPr>
            <a:normAutofit/>
          </a:bodyPr>
          <a:lstStyle/>
          <a:p>
            <a:r>
              <a:rPr lang="en-US" dirty="0" smtClean="0">
                <a:solidFill>
                  <a:schemeClr val="accent2">
                    <a:lumMod val="75000"/>
                  </a:schemeClr>
                </a:solidFill>
              </a:rPr>
              <a:t>1. Take a deep breath, hold it and then slowly release the breath and the </a:t>
            </a:r>
            <a:r>
              <a:rPr lang="en-US" dirty="0" smtClean="0">
                <a:solidFill>
                  <a:schemeClr val="accent1"/>
                </a:solidFill>
              </a:rPr>
              <a:t>tension</a:t>
            </a:r>
            <a:r>
              <a:rPr lang="en-US" dirty="0" smtClean="0">
                <a:solidFill>
                  <a:schemeClr val="accent2">
                    <a:lumMod val="75000"/>
                  </a:schemeClr>
                </a:solidFill>
              </a:rPr>
              <a:t>. </a:t>
            </a:r>
          </a:p>
          <a:p>
            <a:r>
              <a:rPr lang="en-US" dirty="0" smtClean="0"/>
              <a:t>2. It’s natural to be nervous. Just do your best.</a:t>
            </a:r>
          </a:p>
          <a:p>
            <a:r>
              <a:rPr lang="en-US" dirty="0" smtClean="0">
                <a:solidFill>
                  <a:schemeClr val="accent2">
                    <a:lumMod val="75000"/>
                  </a:schemeClr>
                </a:solidFill>
              </a:rPr>
              <a:t>3. Think </a:t>
            </a:r>
            <a:r>
              <a:rPr lang="en-US" dirty="0" smtClean="0">
                <a:solidFill>
                  <a:schemeClr val="accent1"/>
                </a:solidFill>
              </a:rPr>
              <a:t>positively</a:t>
            </a:r>
            <a:r>
              <a:rPr lang="en-US" dirty="0" smtClean="0">
                <a:solidFill>
                  <a:schemeClr val="accent2">
                    <a:lumMod val="75000"/>
                  </a:schemeClr>
                </a:solidFill>
              </a:rPr>
              <a:t>. </a:t>
            </a:r>
          </a:p>
          <a:p>
            <a:r>
              <a:rPr lang="en-US" dirty="0" smtClean="0"/>
              <a:t>4. Don’t get frustrated. The test is designed so that the </a:t>
            </a:r>
            <a:r>
              <a:rPr lang="en-US" dirty="0" smtClean="0">
                <a:solidFill>
                  <a:schemeClr val="accent1"/>
                </a:solidFill>
              </a:rPr>
              <a:t>middle</a:t>
            </a:r>
            <a:r>
              <a:rPr lang="en-US" dirty="0" smtClean="0"/>
              <a:t> part of the test is actually the hardest. Do not get frustrated and give up during this part of the test. It will get easier. Don’t give up.</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400</TotalTime>
  <Words>957</Words>
  <Application>Microsoft Office PowerPoint</Application>
  <PresentationFormat>On-screen Show (4:3)</PresentationFormat>
  <Paragraphs>57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Schoolbook</vt:lpstr>
      <vt:lpstr>Wingdings</vt:lpstr>
      <vt:lpstr>Wingdings 2</vt:lpstr>
      <vt:lpstr>Oriel</vt:lpstr>
      <vt:lpstr>EOG Test Taking Strategies</vt:lpstr>
      <vt:lpstr>Day 1: Reading Directions and Questions</vt:lpstr>
      <vt:lpstr>Day 2: Marking Answers on the Answer Sheet</vt:lpstr>
      <vt:lpstr>Day 3: Multiple Choice Questions</vt:lpstr>
      <vt:lpstr>Day 4: Eliminating the Wrong Answers</vt:lpstr>
      <vt:lpstr>Day 5: Time Management</vt:lpstr>
      <vt:lpstr>Day 6: Reading</vt:lpstr>
      <vt:lpstr>Day 7: Math</vt:lpstr>
      <vt:lpstr>Day 8: Relaxation Techniques</vt:lpstr>
      <vt:lpstr>Day 9: Testing Environment</vt:lpstr>
      <vt:lpstr>Day 10: Before the Test</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lholloway</dc:creator>
  <cp:lastModifiedBy>Elizabeth Yarborough</cp:lastModifiedBy>
  <cp:revision>6</cp:revision>
  <dcterms:created xsi:type="dcterms:W3CDTF">2011-04-26T18:03:05Z</dcterms:created>
  <dcterms:modified xsi:type="dcterms:W3CDTF">2016-05-17T14:33:14Z</dcterms:modified>
</cp:coreProperties>
</file>