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8" r:id="rId7"/>
    <p:sldId id="263" r:id="rId8"/>
    <p:sldId id="261" r:id="rId9"/>
    <p:sldId id="265" r:id="rId10"/>
    <p:sldId id="266" r:id="rId11"/>
    <p:sldId id="264" r:id="rId12"/>
    <p:sldId id="267" r:id="rId13"/>
    <p:sldId id="272" r:id="rId14"/>
    <p:sldId id="273" r:id="rId15"/>
    <p:sldId id="269" r:id="rId16"/>
    <p:sldId id="270" r:id="rId17"/>
    <p:sldId id="271" r:id="rId18"/>
    <p:sldId id="275" r:id="rId19"/>
    <p:sldId id="274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9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4" r:id="rId36"/>
    <p:sldId id="292" r:id="rId37"/>
    <p:sldId id="293" r:id="rId38"/>
    <p:sldId id="295" r:id="rId39"/>
    <p:sldId id="298" r:id="rId40"/>
    <p:sldId id="296" r:id="rId41"/>
    <p:sldId id="299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heeldecide.com/index.php?c1=flat&amp;c2=strong&amp;c3=in+or+not&amp;c4=again&amp;c5=feeling&amp;c6=name&amp;c7=light&amp;c8=over&amp;c9=down&amp;c10=together&amp;c11=break&amp;c12=short&amp;c13=before&amp;c14=under&amp;c15=know&amp;c16=not&amp;c17=one&amp;c18=time&amp;c19=false&amp;c20=city&amp;c21=earth&amp;c22=high&amp;c23=pull&amp;c24=hand&amp;c25=self&amp;c26=write&amp;c27=two&amp;c28=hear&amp;c29=side&amp;c30=small&amp;c31=bad&amp;c32=far&amp;c33=water&amp;c34=fear&amp;c35=laugh&amp;c36=breathe&amp;c37=I&amp;c38=life&amp;t=Lists+1-9+BINGO+Bonanza&amp;time=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english/writing/idiomsandclich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/>
              <a:t>Marvelous Monday, April 17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81" y="932413"/>
            <a:ext cx="11441976" cy="3636511"/>
          </a:xfrm>
        </p:spPr>
        <p:txBody>
          <a:bodyPr/>
          <a:lstStyle/>
          <a:p>
            <a:r>
              <a:rPr lang="en-US" sz="2800" dirty="0" smtClean="0">
                <a:sym typeface="Wingdings" panose="05000000000000000000" pitchFamily="2" charset="2"/>
              </a:rPr>
              <a:t>Copy list 9 on a sheet of paper.  Study the list independently once you have copied the list.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40280"/>
              </p:ext>
            </p:extLst>
          </p:nvPr>
        </p:nvGraphicFramePr>
        <p:xfrm>
          <a:off x="1004552" y="3036036"/>
          <a:ext cx="5743978" cy="371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989"/>
                <a:gridCol w="2871989"/>
              </a:tblGrid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Word Part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Feeling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Sci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Know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Pull</a:t>
                      </a:r>
                      <a:endParaRPr lang="en-US" sz="2400" dirty="0"/>
                    </a:p>
                  </a:txBody>
                  <a:tcPr/>
                </a:tc>
              </a:tr>
              <a:tr h="464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or not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38951"/>
              </p:ext>
            </p:extLst>
          </p:nvPr>
        </p:nvGraphicFramePr>
        <p:xfrm>
          <a:off x="7217798" y="3231785"/>
          <a:ext cx="3518794" cy="2935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397"/>
                <a:gridCol w="1759397"/>
              </a:tblGrid>
              <a:tr h="6636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Word Part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6636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Together</a:t>
                      </a:r>
                      <a:endParaRPr lang="en-US" sz="2800" dirty="0"/>
                    </a:p>
                  </a:txBody>
                  <a:tcPr/>
                </a:tc>
              </a:tr>
              <a:tr h="6636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Fract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Break</a:t>
                      </a:r>
                      <a:endParaRPr lang="en-US" sz="2800" dirty="0"/>
                    </a:p>
                  </a:txBody>
                  <a:tcPr/>
                </a:tc>
              </a:tr>
              <a:tr h="6636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flat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5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1" y="1848800"/>
            <a:ext cx="11887199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List 9 Context Clues</a:t>
            </a:r>
          </a:p>
          <a:p>
            <a:pPr marL="0" indent="0">
              <a:buNone/>
            </a:pPr>
            <a:r>
              <a:rPr lang="en-US" sz="9600" b="1" dirty="0" smtClean="0"/>
              <a:t>**finish for HW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640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u="sng" dirty="0" smtClean="0"/>
              <a:t>Objectives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By the end of class, you will be able to define “idiom.”</a:t>
            </a:r>
          </a:p>
          <a:p>
            <a:r>
              <a:rPr lang="en-US" sz="4800" dirty="0" smtClean="0"/>
              <a:t>By the end of class, you will be able to list, explain, and correctly use at least 5 idiomatic phrases/terms.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47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040" y="111908"/>
            <a:ext cx="10571998" cy="970450"/>
          </a:xfrm>
        </p:spPr>
        <p:txBody>
          <a:bodyPr/>
          <a:lstStyle/>
          <a:p>
            <a:r>
              <a:rPr lang="en-US" sz="5400" u="sng" dirty="0" smtClean="0"/>
              <a:t>Wonderful Wednesday, April 19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79" y="1417638"/>
            <a:ext cx="11780520" cy="2353257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Good morning! </a:t>
            </a:r>
            <a:r>
              <a:rPr lang="en-US" sz="2800" b="1" u="sng" dirty="0" smtClean="0"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Have your HW on your desk.</a:t>
            </a: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On the back of your HW, </a:t>
            </a:r>
            <a:r>
              <a:rPr lang="en-US" sz="2800" b="1" u="sng" dirty="0" smtClean="0">
                <a:sym typeface="Wingdings" panose="05000000000000000000" pitchFamily="2" charset="2"/>
              </a:rPr>
              <a:t>write down the following word parts and their definitions</a:t>
            </a:r>
            <a:r>
              <a:rPr lang="en-US" sz="2800" dirty="0" smtClean="0">
                <a:sym typeface="Wingdings" panose="05000000000000000000" pitchFamily="2" charset="2"/>
              </a:rPr>
              <a:t>: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12393"/>
              </p:ext>
            </p:extLst>
          </p:nvPr>
        </p:nvGraphicFramePr>
        <p:xfrm>
          <a:off x="144779" y="3383280"/>
          <a:ext cx="395478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108"/>
                <a:gridCol w="20136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Word Part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Definition</a:t>
                      </a:r>
                      <a:endParaRPr lang="en-US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3200" dirty="0" smtClean="0"/>
                        <a:t>platy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3200" dirty="0" smtClean="0"/>
                        <a:t>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3200" dirty="0" smtClean="0"/>
                        <a:t>graph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3200" dirty="0" err="1" smtClean="0"/>
                        <a:t>sci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 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32135"/>
              </p:ext>
            </p:extLst>
          </p:nvPr>
        </p:nvGraphicFramePr>
        <p:xfrm>
          <a:off x="4099560" y="3383280"/>
          <a:ext cx="401574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029"/>
                <a:gridCol w="2044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Word Part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Definition</a:t>
                      </a:r>
                      <a:endParaRPr lang="en-US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6.</a:t>
                      </a:r>
                      <a:r>
                        <a:rPr lang="en-US" sz="3200" baseline="0" dirty="0" smtClean="0"/>
                        <a:t> path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7.</a:t>
                      </a:r>
                      <a:r>
                        <a:rPr lang="en-US" sz="3200" baseline="0" dirty="0" smtClean="0"/>
                        <a:t> co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8</a:t>
                      </a:r>
                      <a:r>
                        <a:rPr lang="en-US" sz="3200" baseline="0" dirty="0" smtClean="0"/>
                        <a:t>. </a:t>
                      </a:r>
                      <a:r>
                        <a:rPr lang="en-US" sz="3200" baseline="0" dirty="0" err="1" smtClean="0"/>
                        <a:t>fract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9.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lat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10. tract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48404"/>
              </p:ext>
            </p:extLst>
          </p:nvPr>
        </p:nvGraphicFramePr>
        <p:xfrm>
          <a:off x="8054341" y="3383280"/>
          <a:ext cx="401574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029"/>
                <a:gridCol w="2044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Word Part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Definition</a:t>
                      </a:r>
                      <a:endParaRPr lang="en-US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11.</a:t>
                      </a:r>
                      <a:r>
                        <a:rPr lang="en-US" sz="3200" baseline="0" dirty="0" smtClean="0"/>
                        <a:t>  fort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12.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cogn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13. rid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14. vita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15. man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7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Objectives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39" y="2248045"/>
            <a:ext cx="11171519" cy="4339499"/>
          </a:xfrm>
        </p:spPr>
        <p:txBody>
          <a:bodyPr>
            <a:noAutofit/>
          </a:bodyPr>
          <a:lstStyle/>
          <a:p>
            <a:r>
              <a:rPr lang="en-US" sz="4000" dirty="0" smtClean="0"/>
              <a:t>By the end of the class, you will be able to define 10 out of 15 word parts.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By the end of the class, you will be able to use context clues and prior knowledge to determine the meaning of idiomatic phrases.</a:t>
            </a:r>
          </a:p>
        </p:txBody>
      </p:sp>
    </p:spTree>
    <p:extLst>
      <p:ext uri="{BB962C8B-B14F-4D97-AF65-F5344CB8AC3E}">
        <p14:creationId xmlns:p14="http://schemas.microsoft.com/office/powerpoint/2010/main" val="6487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Agenda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81" y="2897747"/>
            <a:ext cx="10554574" cy="511182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US" sz="5200" dirty="0" smtClean="0"/>
              <a:t>Check warm-up</a:t>
            </a:r>
          </a:p>
          <a:p>
            <a:pPr>
              <a:buAutoNum type="arabicPeriod"/>
            </a:pPr>
            <a:r>
              <a:rPr lang="en-US" sz="5200" dirty="0" smtClean="0">
                <a:sym typeface="Wingdings" panose="05000000000000000000" pitchFamily="2" charset="2"/>
              </a:rPr>
              <a:t>Good things  </a:t>
            </a:r>
          </a:p>
          <a:p>
            <a:pPr>
              <a:buAutoNum type="arabicPeriod"/>
            </a:pPr>
            <a:r>
              <a:rPr lang="en-US" sz="5200" dirty="0" smtClean="0">
                <a:sym typeface="Wingdings" panose="05000000000000000000" pitchFamily="2" charset="2"/>
              </a:rPr>
              <a:t>Check HW</a:t>
            </a:r>
          </a:p>
          <a:p>
            <a:pPr>
              <a:buAutoNum type="arabicPeriod"/>
            </a:pPr>
            <a:r>
              <a:rPr lang="en-US" sz="5200" dirty="0" smtClean="0">
                <a:sym typeface="Wingdings" panose="05000000000000000000" pitchFamily="2" charset="2"/>
              </a:rPr>
              <a:t>WWW Bingo Bonanza</a:t>
            </a:r>
          </a:p>
          <a:p>
            <a:pPr>
              <a:buAutoNum type="arabicPeriod"/>
            </a:pPr>
            <a:r>
              <a:rPr lang="en-US" sz="5200" dirty="0">
                <a:sym typeface="Wingdings" panose="05000000000000000000" pitchFamily="2" charset="2"/>
              </a:rPr>
              <a:t> </a:t>
            </a:r>
            <a:r>
              <a:rPr lang="en-US" sz="5200" dirty="0" smtClean="0">
                <a:sym typeface="Wingdings" panose="05000000000000000000" pitchFamily="2" charset="2"/>
              </a:rPr>
              <a:t>Idiom Practice- </a:t>
            </a:r>
            <a:r>
              <a:rPr lang="en-US" sz="5200" b="1" u="sng" dirty="0" smtClean="0">
                <a:solidFill>
                  <a:srgbClr val="FFFF00"/>
                </a:solidFill>
                <a:sym typeface="Wingdings" panose="05000000000000000000" pitchFamily="2" charset="2"/>
              </a:rPr>
              <a:t>major grade</a:t>
            </a:r>
          </a:p>
          <a:p>
            <a:pPr>
              <a:buAutoNum type="arabicPeriod"/>
            </a:pPr>
            <a:r>
              <a:rPr lang="en-US" sz="5200" dirty="0" smtClean="0">
                <a:sym typeface="Wingdings" panose="05000000000000000000" pitchFamily="2" charset="2"/>
              </a:rPr>
              <a:t>Vocabulary of Change</a:t>
            </a:r>
          </a:p>
          <a:p>
            <a:pPr>
              <a:buAutoNum type="arabicPeriod"/>
            </a:pPr>
            <a:endParaRPr lang="en-US" sz="4000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endParaRPr lang="en-US" sz="4000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Check your answers!</a:t>
            </a:r>
            <a:endParaRPr lang="en-US" sz="7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19369"/>
              </p:ext>
            </p:extLst>
          </p:nvPr>
        </p:nvGraphicFramePr>
        <p:xfrm>
          <a:off x="2903219" y="2042160"/>
          <a:ext cx="747522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9030"/>
                <a:gridCol w="3806191"/>
              </a:tblGrid>
              <a:tr h="638447"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Word Part</a:t>
                      </a:r>
                      <a:endParaRPr lang="en-US" sz="4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Definition</a:t>
                      </a:r>
                      <a:endParaRPr lang="en-US" sz="4400" b="1" u="sng" dirty="0"/>
                    </a:p>
                  </a:txBody>
                  <a:tcPr/>
                </a:tc>
              </a:tr>
              <a:tr h="71355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4400" dirty="0" smtClean="0"/>
                        <a:t>platy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flat</a:t>
                      </a:r>
                      <a:endParaRPr lang="en-US" sz="4400" dirty="0"/>
                    </a:p>
                  </a:txBody>
                  <a:tcPr/>
                </a:tc>
              </a:tr>
              <a:tr h="713559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4400" dirty="0" smtClean="0"/>
                        <a:t>in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 or not</a:t>
                      </a:r>
                      <a:endParaRPr lang="en-US" sz="4400" dirty="0"/>
                    </a:p>
                  </a:txBody>
                  <a:tcPr/>
                </a:tc>
              </a:tr>
              <a:tr h="713559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4400" dirty="0" smtClean="0"/>
                        <a:t>graph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write</a:t>
                      </a:r>
                      <a:endParaRPr lang="en-US" sz="4400" dirty="0"/>
                    </a:p>
                  </a:txBody>
                  <a:tcPr/>
                </a:tc>
              </a:tr>
              <a:tr h="713559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4400" dirty="0" err="1" smtClean="0"/>
                        <a:t>sci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know</a:t>
                      </a:r>
                      <a:endParaRPr lang="en-US" sz="4400" dirty="0"/>
                    </a:p>
                  </a:txBody>
                  <a:tcPr/>
                </a:tc>
              </a:tr>
              <a:tr h="713559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5.  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3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Check your answers!</a:t>
            </a:r>
            <a:endParaRPr lang="en-US" sz="72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32125"/>
              </p:ext>
            </p:extLst>
          </p:nvPr>
        </p:nvGraphicFramePr>
        <p:xfrm>
          <a:off x="2941320" y="2011681"/>
          <a:ext cx="8229600" cy="471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300"/>
                <a:gridCol w="4190300"/>
              </a:tblGrid>
              <a:tr h="707844"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Word Part</a:t>
                      </a:r>
                      <a:endParaRPr lang="en-US" sz="4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Definition</a:t>
                      </a:r>
                      <a:endParaRPr lang="en-US" sz="4400" b="1" u="sng" dirty="0"/>
                    </a:p>
                  </a:txBody>
                  <a:tcPr/>
                </a:tc>
              </a:tr>
              <a:tr h="7911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6.</a:t>
                      </a:r>
                      <a:r>
                        <a:rPr lang="en-US" sz="4400" baseline="0" dirty="0" smtClean="0"/>
                        <a:t> path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feeling</a:t>
                      </a:r>
                      <a:endParaRPr lang="en-US" sz="4400" dirty="0"/>
                    </a:p>
                  </a:txBody>
                  <a:tcPr/>
                </a:tc>
              </a:tr>
              <a:tr h="7911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7.</a:t>
                      </a:r>
                      <a:r>
                        <a:rPr lang="en-US" sz="4400" baseline="0" dirty="0" smtClean="0"/>
                        <a:t> co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together</a:t>
                      </a:r>
                      <a:endParaRPr lang="en-US" sz="4400" dirty="0"/>
                    </a:p>
                  </a:txBody>
                  <a:tcPr/>
                </a:tc>
              </a:tr>
              <a:tr h="7911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8</a:t>
                      </a:r>
                      <a:r>
                        <a:rPr lang="en-US" sz="4400" baseline="0" dirty="0" smtClean="0"/>
                        <a:t>. </a:t>
                      </a:r>
                      <a:r>
                        <a:rPr lang="en-US" sz="4400" baseline="0" dirty="0" err="1" smtClean="0"/>
                        <a:t>fract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break</a:t>
                      </a:r>
                      <a:endParaRPr lang="en-US" sz="4400" dirty="0"/>
                    </a:p>
                  </a:txBody>
                  <a:tcPr/>
                </a:tc>
              </a:tr>
              <a:tr h="7911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9.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4400" baseline="0" dirty="0" err="1" smtClean="0"/>
                        <a:t>lat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side</a:t>
                      </a:r>
                      <a:endParaRPr lang="en-US" sz="4400" dirty="0"/>
                    </a:p>
                  </a:txBody>
                  <a:tcPr/>
                </a:tc>
              </a:tr>
              <a:tr h="791119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10. tract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pull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3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Check your answers!</a:t>
            </a:r>
            <a:endParaRPr lang="en-US" sz="72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29264"/>
              </p:ext>
            </p:extLst>
          </p:nvPr>
        </p:nvGraphicFramePr>
        <p:xfrm>
          <a:off x="2849881" y="1965960"/>
          <a:ext cx="9220202" cy="47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512"/>
                <a:gridCol w="4694690"/>
              </a:tblGrid>
              <a:tr h="719410"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Word Part</a:t>
                      </a:r>
                      <a:endParaRPr lang="en-US" sz="4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u="sng" dirty="0" smtClean="0"/>
                        <a:t>Definition</a:t>
                      </a:r>
                      <a:endParaRPr lang="en-US" sz="4400" b="1" u="sng" dirty="0"/>
                    </a:p>
                  </a:txBody>
                  <a:tcPr/>
                </a:tc>
              </a:tr>
              <a:tr h="804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11.</a:t>
                      </a:r>
                      <a:r>
                        <a:rPr lang="en-US" sz="4400" baseline="0" dirty="0" smtClean="0"/>
                        <a:t>  fort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strong</a:t>
                      </a:r>
                      <a:endParaRPr lang="en-US" sz="4400" dirty="0"/>
                    </a:p>
                  </a:txBody>
                  <a:tcPr/>
                </a:tc>
              </a:tr>
              <a:tr h="804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12.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4400" baseline="0" dirty="0" err="1" smtClean="0"/>
                        <a:t>cogn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know</a:t>
                      </a:r>
                      <a:endParaRPr lang="en-US" sz="4400" dirty="0"/>
                    </a:p>
                  </a:txBody>
                  <a:tcPr/>
                </a:tc>
              </a:tr>
              <a:tr h="804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13. rid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laugh</a:t>
                      </a:r>
                      <a:endParaRPr lang="en-US" sz="4400" dirty="0"/>
                    </a:p>
                  </a:txBody>
                  <a:tcPr/>
                </a:tc>
              </a:tr>
              <a:tr h="804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4400" dirty="0" smtClean="0"/>
                        <a:t>14. vita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life</a:t>
                      </a:r>
                      <a:endParaRPr lang="en-US" sz="4400" dirty="0"/>
                    </a:p>
                  </a:txBody>
                  <a:tcPr/>
                </a:tc>
              </a:tr>
              <a:tr h="80404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15. man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hand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Good things </a:t>
            </a:r>
            <a:r>
              <a:rPr lang="en-US" sz="9600" dirty="0" smtClean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000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WWW BINGO Bonanza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hlinkClick r:id="rId2"/>
              </a:rPr>
              <a:t>Lists 1-9 BINGO Bonanza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44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Good things </a:t>
            </a:r>
            <a:r>
              <a:rPr lang="en-US" sz="9600" dirty="0" smtClean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110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Idiom Practice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Complete the </a:t>
            </a:r>
            <a:r>
              <a:rPr lang="en-US" sz="5400" b="1" u="sng" dirty="0" smtClean="0">
                <a:solidFill>
                  <a:srgbClr val="92D050"/>
                </a:solidFill>
              </a:rPr>
              <a:t>Idiom Practice Activity</a:t>
            </a:r>
            <a:r>
              <a:rPr lang="en-US" sz="5400" dirty="0" smtClean="0"/>
              <a:t>- use </a:t>
            </a:r>
            <a:r>
              <a:rPr lang="en-US" sz="5400" b="1" u="sng" dirty="0" smtClean="0">
                <a:solidFill>
                  <a:srgbClr val="FFFF00"/>
                </a:solidFill>
              </a:rPr>
              <a:t>context clues </a:t>
            </a:r>
            <a:r>
              <a:rPr lang="en-US" sz="5400" dirty="0" smtClean="0"/>
              <a:t>to help you determine the meaning of the idiom.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455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1287669"/>
            <a:ext cx="10554574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Good morning! </a:t>
            </a:r>
            <a:r>
              <a:rPr lang="en-US" sz="2800" dirty="0" smtClean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en-US" sz="900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On a sheet of paper, write a good thing.</a:t>
            </a: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Write the following words on the same piece of paper.</a:t>
            </a: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Using your word part knowledge, make an </a:t>
            </a:r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inference</a:t>
            </a:r>
            <a:r>
              <a:rPr lang="en-US" sz="2800" dirty="0" smtClean="0">
                <a:sym typeface="Wingdings" panose="05000000000000000000" pitchFamily="2" charset="2"/>
              </a:rPr>
              <a:t> about the </a:t>
            </a:r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definition</a:t>
            </a:r>
            <a:r>
              <a:rPr lang="en-US" sz="2800" dirty="0" smtClean="0">
                <a:sym typeface="Wingdings" panose="05000000000000000000" pitchFamily="2" charset="2"/>
              </a:rPr>
              <a:t> of each word. Use the word part definitions in the definition of the word. (You may </a:t>
            </a:r>
            <a:r>
              <a:rPr lang="en-US" sz="28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use your notes</a:t>
            </a:r>
            <a:r>
              <a:rPr lang="en-US" sz="2800" dirty="0" smtClean="0">
                <a:sym typeface="Wingdings" panose="05000000000000000000" pitchFamily="2" charset="2"/>
              </a:rPr>
              <a:t>.)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4557" y="447188"/>
            <a:ext cx="11037441" cy="970450"/>
          </a:xfrm>
        </p:spPr>
        <p:txBody>
          <a:bodyPr/>
          <a:lstStyle/>
          <a:p>
            <a:r>
              <a:rPr lang="en-US" sz="6600" u="sng" dirty="0" smtClean="0"/>
              <a:t>Thankful Thursday, April 20</a:t>
            </a:r>
            <a:endParaRPr lang="en-US" sz="6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4557" y="4794211"/>
            <a:ext cx="113173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Definition Detectives Warm-Up: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reconstruct                     4. inscribe                    7. acropolis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utograph                      5. acrophobia            8. verdict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r</a:t>
            </a:r>
            <a:r>
              <a:rPr lang="en-US" sz="2800" dirty="0" smtClean="0">
                <a:solidFill>
                  <a:srgbClr val="FFFF00"/>
                </a:solidFill>
              </a:rPr>
              <a:t>etraction                        6. geography             9. distract</a:t>
            </a:r>
          </a:p>
          <a:p>
            <a:pPr marL="514350" indent="-514350">
              <a:buAutoNum type="arabicPeriod"/>
            </a:pPr>
            <a:endParaRPr lang="en-US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80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8" y="1172818"/>
            <a:ext cx="11767930" cy="834887"/>
          </a:xfrm>
        </p:spPr>
        <p:txBody>
          <a:bodyPr/>
          <a:lstStyle/>
          <a:p>
            <a:r>
              <a:rPr lang="en-US" sz="6000" u="sng" dirty="0">
                <a:solidFill>
                  <a:srgbClr val="FFFF00"/>
                </a:solidFill>
              </a:rPr>
              <a:t>Definition Detectives Warm-Up:</a:t>
            </a:r>
            <a:r>
              <a:rPr lang="en-US" u="sng" dirty="0">
                <a:solidFill>
                  <a:srgbClr val="FFFF00"/>
                </a:solidFill>
              </a:rPr>
              <a:t/>
            </a:r>
            <a:br>
              <a:rPr lang="en-US" u="sng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49" y="1590262"/>
            <a:ext cx="11267268" cy="529424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3600" b="1" u="sng" dirty="0" smtClean="0"/>
              <a:t>reconstruct</a:t>
            </a:r>
            <a:r>
              <a:rPr lang="en-US" sz="3600" dirty="0" smtClean="0"/>
              <a:t>- to build (</a:t>
            </a:r>
            <a:r>
              <a:rPr lang="en-US" sz="3600" dirty="0" err="1" smtClean="0"/>
              <a:t>struct</a:t>
            </a:r>
            <a:r>
              <a:rPr lang="en-US" sz="3600" dirty="0" smtClean="0"/>
              <a:t>) together (con)  again (re)</a:t>
            </a:r>
            <a:endParaRPr lang="en-US" sz="3600" b="1" u="sng" dirty="0" smtClean="0"/>
          </a:p>
          <a:p>
            <a:pPr>
              <a:buAutoNum type="arabicPeriod"/>
            </a:pPr>
            <a:r>
              <a:rPr lang="en-US" sz="3600" b="1" u="sng" dirty="0"/>
              <a:t>a</a:t>
            </a:r>
            <a:r>
              <a:rPr lang="en-US" sz="3600" b="1" u="sng" dirty="0" smtClean="0"/>
              <a:t>utograph</a:t>
            </a:r>
            <a:r>
              <a:rPr lang="en-US" sz="3600" dirty="0" smtClean="0"/>
              <a:t>- to sign/write (graph) something of yourself (auto)</a:t>
            </a:r>
            <a:endParaRPr lang="en-US" sz="3600" b="1" u="sng" dirty="0" smtClean="0"/>
          </a:p>
          <a:p>
            <a:pPr>
              <a:buAutoNum type="arabicPeriod"/>
            </a:pPr>
            <a:r>
              <a:rPr lang="en-US" sz="3600" b="1" u="sng" dirty="0"/>
              <a:t>r</a:t>
            </a:r>
            <a:r>
              <a:rPr lang="en-US" sz="3600" b="1" u="sng" dirty="0" smtClean="0"/>
              <a:t>etraction</a:t>
            </a:r>
            <a:r>
              <a:rPr lang="en-US" sz="3600" dirty="0" smtClean="0"/>
              <a:t>- the act of (</a:t>
            </a:r>
            <a:r>
              <a:rPr lang="en-US" sz="3600" dirty="0" err="1" smtClean="0"/>
              <a:t>tion</a:t>
            </a:r>
            <a:r>
              <a:rPr lang="en-US" sz="3600" dirty="0" smtClean="0"/>
              <a:t>) pulling (tract) something back in again (re)</a:t>
            </a:r>
            <a:endParaRPr lang="en-US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70676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 startAt="4"/>
            </a:pPr>
            <a:r>
              <a:rPr lang="en-US" sz="3600" b="1" u="sng" dirty="0" smtClean="0"/>
              <a:t>inscribe</a:t>
            </a:r>
            <a:r>
              <a:rPr lang="en-US" sz="3600" dirty="0" smtClean="0"/>
              <a:t>- </a:t>
            </a:r>
            <a:r>
              <a:rPr lang="en-US" sz="3600" dirty="0"/>
              <a:t>to write (</a:t>
            </a:r>
            <a:r>
              <a:rPr lang="en-US" sz="3600" dirty="0" err="1"/>
              <a:t>scrib</a:t>
            </a:r>
            <a:r>
              <a:rPr lang="en-US" sz="3600" dirty="0"/>
              <a:t>) something in/on something (in</a:t>
            </a:r>
            <a:r>
              <a:rPr lang="en-US" sz="3600" dirty="0" smtClean="0"/>
              <a:t>)</a:t>
            </a:r>
            <a:endParaRPr lang="en-US" sz="3600" b="1" u="sng" dirty="0" smtClean="0"/>
          </a:p>
          <a:p>
            <a:pPr marL="742950" indent="-742950">
              <a:buAutoNum type="arabicPeriod" startAt="4"/>
            </a:pPr>
            <a:r>
              <a:rPr lang="en-US" sz="3600" dirty="0" smtClean="0"/>
              <a:t> </a:t>
            </a:r>
            <a:r>
              <a:rPr lang="en-US" sz="3600" b="1" u="sng" dirty="0" smtClean="0"/>
              <a:t>acrophobia</a:t>
            </a:r>
            <a:r>
              <a:rPr lang="en-US" sz="3600" dirty="0" smtClean="0"/>
              <a:t>- the </a:t>
            </a:r>
            <a:r>
              <a:rPr lang="en-US" sz="3600" dirty="0"/>
              <a:t>fear(phobia) of heights (</a:t>
            </a:r>
            <a:r>
              <a:rPr lang="en-US" sz="3600" dirty="0" err="1" smtClean="0"/>
              <a:t>acro</a:t>
            </a:r>
            <a:r>
              <a:rPr lang="en-US" sz="3600" dirty="0" smtClean="0"/>
              <a:t>)</a:t>
            </a:r>
            <a:endParaRPr lang="en-US" sz="3600" b="1" u="sng" dirty="0" smtClean="0"/>
          </a:p>
          <a:p>
            <a:pPr marL="742950" indent="-742950">
              <a:buAutoNum type="arabicPeriod" startAt="4"/>
            </a:pPr>
            <a:r>
              <a:rPr lang="en-US" sz="3600" b="1" u="sng" dirty="0" smtClean="0"/>
              <a:t>geography</a:t>
            </a:r>
            <a:r>
              <a:rPr lang="en-US" sz="3600" dirty="0" smtClean="0"/>
              <a:t>- </a:t>
            </a:r>
            <a:r>
              <a:rPr lang="en-US" sz="3600" dirty="0"/>
              <a:t>writings (graph) of the earth (geo)</a:t>
            </a:r>
            <a:endParaRPr lang="en-US" sz="3600" b="1" u="sng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9025" y="1251837"/>
            <a:ext cx="11873948" cy="970450"/>
          </a:xfrm>
        </p:spPr>
        <p:txBody>
          <a:bodyPr/>
          <a:lstStyle/>
          <a:p>
            <a:r>
              <a:rPr lang="en-US" sz="6000" u="sng" dirty="0">
                <a:solidFill>
                  <a:srgbClr val="FFFF00"/>
                </a:solidFill>
              </a:rPr>
              <a:t>Definition Detectives Warm-Up:</a:t>
            </a:r>
            <a:r>
              <a:rPr lang="en-US" u="sng" dirty="0">
                <a:solidFill>
                  <a:srgbClr val="FFFF00"/>
                </a:solidFill>
              </a:rPr>
              <a:t/>
            </a:r>
            <a:br>
              <a:rPr lang="en-US" u="sng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02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 startAt="7"/>
            </a:pPr>
            <a:r>
              <a:rPr lang="en-US" sz="3600" b="1" u="sng" dirty="0" smtClean="0"/>
              <a:t>acropolis</a:t>
            </a:r>
            <a:r>
              <a:rPr lang="en-US" sz="3600" dirty="0" smtClean="0"/>
              <a:t>- </a:t>
            </a:r>
            <a:r>
              <a:rPr lang="en-US" sz="3600" dirty="0"/>
              <a:t>a city (polis) that is very high (</a:t>
            </a:r>
            <a:r>
              <a:rPr lang="en-US" sz="3600" dirty="0" err="1" smtClean="0"/>
              <a:t>acro</a:t>
            </a:r>
            <a:r>
              <a:rPr lang="en-US" sz="3600" dirty="0" smtClean="0"/>
              <a:t>)</a:t>
            </a:r>
          </a:p>
          <a:p>
            <a:pPr marL="742950" indent="-742950">
              <a:buAutoNum type="arabicPeriod" startAt="7"/>
            </a:pPr>
            <a:r>
              <a:rPr lang="en-US" sz="3600" b="1" u="sng" dirty="0" smtClean="0"/>
              <a:t>verdict</a:t>
            </a:r>
            <a:r>
              <a:rPr lang="en-US" sz="3600" dirty="0" smtClean="0"/>
              <a:t>- </a:t>
            </a:r>
            <a:r>
              <a:rPr lang="en-US" sz="3600" dirty="0"/>
              <a:t>the said (</a:t>
            </a:r>
            <a:r>
              <a:rPr lang="en-US" sz="3600" dirty="0" err="1"/>
              <a:t>dict</a:t>
            </a:r>
            <a:r>
              <a:rPr lang="en-US" sz="3600" dirty="0"/>
              <a:t>) truth (</a:t>
            </a:r>
            <a:r>
              <a:rPr lang="en-US" sz="3600" dirty="0" err="1" smtClean="0"/>
              <a:t>ver</a:t>
            </a:r>
            <a:r>
              <a:rPr lang="en-US" sz="3600" dirty="0" smtClean="0"/>
              <a:t>)</a:t>
            </a:r>
            <a:endParaRPr lang="en-US" sz="3600" b="1" u="sng" dirty="0" smtClean="0"/>
          </a:p>
          <a:p>
            <a:pPr marL="742950" indent="-742950">
              <a:buAutoNum type="arabicPeriod" startAt="7"/>
            </a:pPr>
            <a:r>
              <a:rPr lang="en-US" sz="3600" b="1" u="sng" dirty="0" smtClean="0"/>
              <a:t>distract</a:t>
            </a:r>
            <a:r>
              <a:rPr lang="en-US" sz="3600" dirty="0" smtClean="0"/>
              <a:t>- </a:t>
            </a:r>
            <a:r>
              <a:rPr lang="en-US" sz="3600" dirty="0"/>
              <a:t>to pull(tract) away (dis) from something</a:t>
            </a:r>
            <a:endParaRPr lang="en-US" sz="3600" b="1" u="sng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6338" y="1251837"/>
            <a:ext cx="11819321" cy="970450"/>
          </a:xfrm>
        </p:spPr>
        <p:txBody>
          <a:bodyPr/>
          <a:lstStyle/>
          <a:p>
            <a:r>
              <a:rPr lang="en-US" sz="6000" u="sng" dirty="0">
                <a:solidFill>
                  <a:srgbClr val="FFFF00"/>
                </a:solidFill>
              </a:rPr>
              <a:t>Definition Detectives Warm-Up:</a:t>
            </a:r>
            <a:r>
              <a:rPr lang="en-US" u="sng" dirty="0">
                <a:solidFill>
                  <a:srgbClr val="FFFF00"/>
                </a:solidFill>
              </a:rPr>
              <a:t/>
            </a:r>
            <a:br>
              <a:rPr lang="en-US" u="sng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79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007" y="1506669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rgbClr val="FFFF00"/>
                </a:solidFill>
              </a:rPr>
              <a:t>Good things </a:t>
            </a:r>
            <a:r>
              <a:rPr lang="en-US" sz="9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11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214"/>
            <a:ext cx="10571998" cy="970450"/>
          </a:xfrm>
        </p:spPr>
        <p:txBody>
          <a:bodyPr/>
          <a:lstStyle/>
          <a:p>
            <a:r>
              <a:rPr lang="en-US" sz="8800" u="sng" dirty="0" smtClean="0"/>
              <a:t>Objectives: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22287"/>
            <a:ext cx="11993217" cy="4523070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the end of the class, you will be able to use </a:t>
            </a:r>
            <a:r>
              <a:rPr lang="en-US" sz="3600" b="1" dirty="0" smtClean="0">
                <a:solidFill>
                  <a:srgbClr val="FFFF00"/>
                </a:solidFill>
              </a:rPr>
              <a:t>word part knowledge </a:t>
            </a:r>
            <a:r>
              <a:rPr lang="en-US" sz="3600" dirty="0" smtClean="0"/>
              <a:t>in order to correctly </a:t>
            </a:r>
            <a:r>
              <a:rPr lang="en-US" sz="3600" b="1" dirty="0" smtClean="0">
                <a:solidFill>
                  <a:srgbClr val="FFFF00"/>
                </a:solidFill>
              </a:rPr>
              <a:t>define</a:t>
            </a:r>
            <a:r>
              <a:rPr lang="en-US" sz="3600" dirty="0" smtClean="0"/>
              <a:t> at least </a:t>
            </a:r>
            <a:r>
              <a:rPr lang="en-US" sz="3600" u="sng" dirty="0" smtClean="0">
                <a:solidFill>
                  <a:srgbClr val="FFFF00"/>
                </a:solidFill>
              </a:rPr>
              <a:t>5 words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 smtClean="0"/>
              <a:t>By the end of the class, you will be able to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identify</a:t>
            </a:r>
            <a:r>
              <a:rPr lang="en-US" sz="3600" dirty="0" smtClean="0"/>
              <a:t> and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explain the impact</a:t>
            </a:r>
            <a:r>
              <a:rPr lang="en-US" sz="3600" dirty="0" smtClean="0"/>
              <a:t> of an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idiom</a:t>
            </a:r>
            <a:r>
              <a:rPr lang="en-US" sz="3600" dirty="0" smtClean="0"/>
              <a:t> in a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poem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 smtClean="0"/>
              <a:t>By the end of the class, you will be able to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justify</a:t>
            </a:r>
            <a:r>
              <a:rPr lang="en-US" sz="3600" dirty="0" smtClean="0"/>
              <a:t> why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words of “change” </a:t>
            </a:r>
            <a:r>
              <a:rPr lang="en-US" sz="3600" dirty="0" smtClean="0"/>
              <a:t>are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evidenced</a:t>
            </a:r>
            <a:r>
              <a:rPr lang="en-US" sz="3600" dirty="0" smtClean="0"/>
              <a:t> in a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poem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799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447188"/>
            <a:ext cx="12088969" cy="970450"/>
          </a:xfrm>
        </p:spPr>
        <p:txBody>
          <a:bodyPr/>
          <a:lstStyle/>
          <a:p>
            <a:r>
              <a:rPr lang="en-US" sz="6000" u="sng" dirty="0" smtClean="0"/>
              <a:t>Idiom Practice (from yesterday)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9" y="2067741"/>
            <a:ext cx="11270255" cy="4635713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dirty="0" smtClean="0"/>
              <a:t>Complete Idiom Practice from yesterday.</a:t>
            </a:r>
          </a:p>
          <a:p>
            <a:pPr>
              <a:buAutoNum type="arabicPeriod"/>
            </a:pPr>
            <a:r>
              <a:rPr lang="en-US" sz="2800" dirty="0" smtClean="0"/>
              <a:t>On the back of Idiom Practice, write 2-3 sentences explaining how you feel about the upcoming EOG for reading.</a:t>
            </a:r>
          </a:p>
          <a:p>
            <a:pPr lvl="1"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How prepared do you feel you are for this year’s reading EOG?</a:t>
            </a:r>
          </a:p>
          <a:p>
            <a:pPr lvl="1"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What do you feel you need the most help with to make you feel super confident about this year’s reading EOG?</a:t>
            </a:r>
          </a:p>
          <a:p>
            <a:pPr lvl="1"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How can Ms. Yarborough and Mr. Spicer best help you prepare for this year’s reading EOG?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48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553206"/>
            <a:ext cx="10571998" cy="970450"/>
          </a:xfrm>
        </p:spPr>
        <p:txBody>
          <a:bodyPr/>
          <a:lstStyle/>
          <a:p>
            <a:r>
              <a:rPr lang="en-US" sz="8000" dirty="0" smtClean="0"/>
              <a:t>“Imperfect Me”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78715" y="2464905"/>
            <a:ext cx="10554574" cy="3857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I used to try to be perfect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sz="3200" dirty="0" smtClean="0"/>
              <a:t>Perfect </a:t>
            </a:r>
            <a:r>
              <a:rPr lang="en-US" sz="3200" dirty="0"/>
              <a:t>height, perfect </a:t>
            </a:r>
            <a:r>
              <a:rPr lang="en-US" sz="3200" dirty="0" smtClean="0"/>
              <a:t>weight,</a:t>
            </a:r>
          </a:p>
          <a:p>
            <a:pPr marL="0" indent="0" algn="ctr">
              <a:buNone/>
            </a:pPr>
            <a:r>
              <a:rPr lang="en-US" sz="3200" dirty="0" smtClean="0"/>
              <a:t>A </a:t>
            </a:r>
            <a:r>
              <a:rPr lang="en-US" sz="3200" dirty="0"/>
              <a:t>perfect friend, the perfect date. </a:t>
            </a:r>
          </a:p>
          <a:p>
            <a:pPr marL="0" indent="0" algn="ctr">
              <a:buNone/>
            </a:pPr>
            <a:r>
              <a:rPr lang="en-US" sz="3200" dirty="0" smtClean="0"/>
              <a:t>Perfect </a:t>
            </a:r>
            <a:r>
              <a:rPr lang="en-US" sz="3200" dirty="0"/>
              <a:t>makeup on my face </a:t>
            </a:r>
          </a:p>
          <a:p>
            <a:pPr marL="0" indent="0" algn="ctr">
              <a:buNone/>
            </a:pPr>
            <a:r>
              <a:rPr lang="en-US" sz="3200" dirty="0" smtClean="0"/>
              <a:t>Every </a:t>
            </a:r>
            <a:r>
              <a:rPr lang="en-US" sz="3200" dirty="0"/>
              <a:t>hair in perfect </a:t>
            </a:r>
            <a:r>
              <a:rPr lang="en-US" sz="3200" dirty="0" smtClean="0"/>
              <a:t>place.</a:t>
            </a:r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perfect mask for all to see</a:t>
            </a:r>
            <a:r>
              <a:rPr lang="en-US" sz="3200" dirty="0" smtClean="0"/>
              <a:t>,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/>
              <a:t>I tried to be a perfect me. 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6294783" y="2253539"/>
            <a:ext cx="1192696" cy="4280452"/>
          </a:xfrm>
          <a:prstGeom prst="rightBracket">
            <a:avLst/>
          </a:prstGeom>
          <a:noFill/>
          <a:ln w="76200"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68880" y="2054663"/>
            <a:ext cx="3988905" cy="4678204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Summary of stanza 1: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(1-2 sentences)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10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34158" y="2513835"/>
            <a:ext cx="10554574" cy="3636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But I couldn’t do it</a:t>
            </a:r>
            <a:r>
              <a:rPr lang="en-US" sz="3200" dirty="0" smtClean="0"/>
              <a:t>: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/>
              <a:t>I’m short and just a little plump, </a:t>
            </a:r>
          </a:p>
          <a:p>
            <a:pPr marL="0" indent="0" algn="ctr">
              <a:buNone/>
            </a:pPr>
            <a:r>
              <a:rPr lang="en-US" sz="3200" dirty="0" smtClean="0"/>
              <a:t>My </a:t>
            </a:r>
            <a:r>
              <a:rPr lang="en-US" sz="3200" dirty="0"/>
              <a:t>nose has got a tiny bump,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My </a:t>
            </a:r>
            <a:r>
              <a:rPr lang="en-US" sz="3200" dirty="0"/>
              <a:t>teeth? Too big. My ears? Too long.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me I see is always wrong.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I </a:t>
            </a:r>
            <a:r>
              <a:rPr lang="en-US" sz="3200" dirty="0"/>
              <a:t>felt such animosity,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My </a:t>
            </a:r>
            <a:r>
              <a:rPr lang="en-US" sz="3200" dirty="0"/>
              <a:t>life was an atrocity.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0000" y="645971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“Imperfect Me”</a:t>
            </a:r>
            <a:endParaRPr lang="en-US" sz="8000" dirty="0"/>
          </a:p>
        </p:txBody>
      </p:sp>
      <p:sp>
        <p:nvSpPr>
          <p:cNvPr id="6" name="Right Bracket 5"/>
          <p:cNvSpPr/>
          <p:nvPr/>
        </p:nvSpPr>
        <p:spPr>
          <a:xfrm>
            <a:off x="6612835" y="2306548"/>
            <a:ext cx="1192696" cy="4280452"/>
          </a:xfrm>
          <a:prstGeom prst="rightBracket">
            <a:avLst/>
          </a:prstGeom>
          <a:noFill/>
          <a:ln w="76200"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1767" y="1992988"/>
            <a:ext cx="3988905" cy="4678204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Summary of stanza 2: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(1-2 sentences)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6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u="sng" dirty="0" smtClean="0"/>
              <a:t>Objectives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By the end of the class, you will be able to explain unit 4’s theme.</a:t>
            </a:r>
          </a:p>
          <a:p>
            <a:r>
              <a:rPr lang="en-US" sz="4800" dirty="0" smtClean="0"/>
              <a:t>By the end of the class, you will be able to justify your opinion on statements about change.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87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9288" y="2513835"/>
            <a:ext cx="10554574" cy="3636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But then I wised up: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Perfect </a:t>
            </a:r>
            <a:r>
              <a:rPr lang="en-US" sz="3200" dirty="0"/>
              <a:t>looks? A total scam!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Perfection </a:t>
            </a:r>
            <a:r>
              <a:rPr lang="en-US" sz="3200" dirty="0"/>
              <a:t>lies in who I am.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This </a:t>
            </a:r>
            <a:r>
              <a:rPr lang="en-US" sz="3200" dirty="0"/>
              <a:t>girl has got one life to live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And </a:t>
            </a:r>
            <a:r>
              <a:rPr lang="en-US" sz="3200" dirty="0"/>
              <a:t>who I am is what I give, </a:t>
            </a:r>
          </a:p>
          <a:p>
            <a:pPr marL="0" indent="0" algn="ctr">
              <a:buNone/>
            </a:pPr>
            <a:r>
              <a:rPr lang="en-US" sz="3200" dirty="0" smtClean="0"/>
              <a:t>And </a:t>
            </a:r>
            <a:r>
              <a:rPr lang="en-US" sz="3200" dirty="0"/>
              <a:t>if I give with all my might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/>
              <a:t>me I give will be just right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“Imperfect Me”</a:t>
            </a:r>
            <a:endParaRPr lang="en-US" sz="8000" dirty="0"/>
          </a:p>
        </p:txBody>
      </p:sp>
      <p:sp>
        <p:nvSpPr>
          <p:cNvPr id="5" name="Right Bracket 4"/>
          <p:cNvSpPr/>
          <p:nvPr/>
        </p:nvSpPr>
        <p:spPr>
          <a:xfrm>
            <a:off x="5989983" y="2191864"/>
            <a:ext cx="1192696" cy="4280452"/>
          </a:xfrm>
          <a:prstGeom prst="rightBracket">
            <a:avLst/>
          </a:prstGeom>
          <a:noFill/>
          <a:ln w="76200"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8880" y="2054663"/>
            <a:ext cx="3988905" cy="4678204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Summary of stanza 3: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(1-2 sentences)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94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3635"/>
            <a:ext cx="6705601" cy="3735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And suddenly my heart broke free</a:t>
            </a:r>
          </a:p>
          <a:p>
            <a:pPr marL="0" indent="0" algn="ctr">
              <a:buNone/>
            </a:pPr>
            <a:r>
              <a:rPr lang="en-US" sz="2800" dirty="0" smtClean="0"/>
              <a:t>So here I am– Imperfect Me.</a:t>
            </a:r>
            <a:endParaRPr lang="en-US" sz="28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“Imperfect Me”</a:t>
            </a:r>
            <a:endParaRPr lang="en-US" sz="8000" dirty="0"/>
          </a:p>
        </p:txBody>
      </p:sp>
      <p:sp>
        <p:nvSpPr>
          <p:cNvPr id="5" name="Right Bracket 4"/>
          <p:cNvSpPr/>
          <p:nvPr/>
        </p:nvSpPr>
        <p:spPr>
          <a:xfrm>
            <a:off x="5897217" y="2571592"/>
            <a:ext cx="1099931" cy="2146183"/>
          </a:xfrm>
          <a:prstGeom prst="rightBracket">
            <a:avLst/>
          </a:prstGeom>
          <a:noFill/>
          <a:ln w="76200"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8880" y="2054663"/>
            <a:ext cx="3988905" cy="4678204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Summary of stanza 4: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(1 sentence)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8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4" y="2789239"/>
            <a:ext cx="11944350" cy="4441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At the bottom of the poem, write the following:</a:t>
            </a:r>
          </a:p>
          <a:p>
            <a:pPr marL="0" indent="0">
              <a:buNone/>
            </a:pPr>
            <a:r>
              <a:rPr lang="en-US" sz="4000" dirty="0" smtClean="0"/>
              <a:t>1. IDIOM: ___________________________________</a:t>
            </a:r>
          </a:p>
          <a:p>
            <a:pPr marL="0" indent="0">
              <a:buNone/>
            </a:pPr>
            <a:r>
              <a:rPr lang="en-US" sz="4000" dirty="0" smtClean="0"/>
              <a:t>2. Impact of this idiom on the poem:</a:t>
            </a:r>
          </a:p>
          <a:p>
            <a:pPr marL="0" indent="0">
              <a:buNone/>
            </a:pPr>
            <a:r>
              <a:rPr lang="en-US" sz="4000" dirty="0" smtClean="0"/>
              <a:t>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40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“Imperfect Me”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39070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Vocabulary of Change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3" y="1815549"/>
            <a:ext cx="11834191" cy="529424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Q = Questions</a:t>
            </a:r>
          </a:p>
          <a:p>
            <a:pPr lvl="1"/>
            <a:r>
              <a:rPr lang="en-US" sz="2800" dirty="0" smtClean="0"/>
              <a:t>May have seen</a:t>
            </a:r>
          </a:p>
          <a:p>
            <a:pPr lvl="1"/>
            <a:r>
              <a:rPr lang="en-US" sz="2800" dirty="0" smtClean="0"/>
              <a:t>Not sure about the meaning</a:t>
            </a:r>
          </a:p>
          <a:p>
            <a:r>
              <a:rPr lang="en-US" sz="2800" b="1" u="sng" dirty="0" smtClean="0">
                <a:solidFill>
                  <a:srgbClr val="FFFF00"/>
                </a:solidFill>
              </a:rPr>
              <a:t>H = Heard</a:t>
            </a:r>
          </a:p>
          <a:p>
            <a:pPr lvl="1"/>
            <a:r>
              <a:rPr lang="en-US" sz="2800" dirty="0" smtClean="0"/>
              <a:t>Have heard before</a:t>
            </a:r>
          </a:p>
          <a:p>
            <a:pPr lvl="1"/>
            <a:r>
              <a:rPr lang="en-US" sz="2800" dirty="0" smtClean="0"/>
              <a:t>Do not know it well</a:t>
            </a:r>
          </a:p>
          <a:p>
            <a:r>
              <a:rPr lang="en-US" sz="2800" b="1" u="sng" dirty="0" smtClean="0">
                <a:solidFill>
                  <a:srgbClr val="FFFF00"/>
                </a:solidFill>
              </a:rPr>
              <a:t>T = Teach</a:t>
            </a:r>
          </a:p>
          <a:p>
            <a:pPr lvl="1"/>
            <a:r>
              <a:rPr lang="en-US" sz="2800" dirty="0" smtClean="0"/>
              <a:t>Know so well you could teach the word to someone else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1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49" y="318398"/>
            <a:ext cx="11227452" cy="970450"/>
          </a:xfrm>
        </p:spPr>
        <p:txBody>
          <a:bodyPr/>
          <a:lstStyle/>
          <a:p>
            <a:r>
              <a:rPr lang="en-US" sz="7200" u="sng" dirty="0" smtClean="0"/>
              <a:t>Fabulous Friday, April 21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429555"/>
            <a:ext cx="11691091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Good morning!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9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900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Turn in Idiom Practice to the 1</a:t>
            </a:r>
            <a:r>
              <a:rPr lang="en-US" sz="3200" baseline="30000" dirty="0" smtClean="0">
                <a:sym typeface="Wingdings" panose="05000000000000000000" pitchFamily="2" charset="2"/>
              </a:rPr>
              <a:t>st</a:t>
            </a:r>
            <a:r>
              <a:rPr lang="en-US" sz="3200" dirty="0" smtClean="0">
                <a:sym typeface="Wingdings" panose="05000000000000000000" pitchFamily="2" charset="2"/>
              </a:rPr>
              <a:t> pd. bin if you did not turn it in yesterday.</a:t>
            </a:r>
          </a:p>
          <a:p>
            <a:pPr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On the back of “Imperfect Me,” write a good thing.</a:t>
            </a:r>
          </a:p>
          <a:p>
            <a:pPr>
              <a:buAutoNum type="arabicPeriod"/>
            </a:pPr>
            <a:r>
              <a:rPr lang="en-US" sz="3200" dirty="0" smtClean="0">
                <a:sym typeface="Wingdings" panose="05000000000000000000" pitchFamily="2" charset="2"/>
              </a:rPr>
              <a:t>On the back of “Imperfect Me,” answer the following questions in </a:t>
            </a:r>
            <a:r>
              <a:rPr lang="en-US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complete sentences:</a:t>
            </a:r>
          </a:p>
          <a:p>
            <a:pPr lvl="1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What is a connection you have to “Imperfect Me”?</a:t>
            </a:r>
          </a:p>
          <a:p>
            <a:pPr lvl="1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Is the “change” the speaker of the poem experiences internal or external?  Explain.</a:t>
            </a:r>
          </a:p>
          <a:p>
            <a:pPr lvl="1"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0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Agenda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2021983"/>
            <a:ext cx="11895786" cy="483601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4400" dirty="0" smtClean="0"/>
              <a:t>Good things </a:t>
            </a:r>
            <a:r>
              <a:rPr lang="en-US" sz="4400" dirty="0" smtClean="0"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Review warm-up</a:t>
            </a:r>
          </a:p>
          <a:p>
            <a:pPr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“Imperfect Me”- Vocabulary of Change</a:t>
            </a:r>
          </a:p>
          <a:p>
            <a:pPr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To vs. Too</a:t>
            </a:r>
          </a:p>
          <a:p>
            <a:pPr>
              <a:buAutoNum type="arabicPeriod"/>
            </a:pPr>
            <a:r>
              <a:rPr lang="en-US" sz="4400" dirty="0" smtClean="0">
                <a:sym typeface="Wingdings" panose="05000000000000000000" pitchFamily="2" charset="2"/>
              </a:rPr>
              <a:t>Social Contract Reflection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1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214"/>
            <a:ext cx="10571998" cy="970450"/>
          </a:xfrm>
        </p:spPr>
        <p:txBody>
          <a:bodyPr/>
          <a:lstStyle/>
          <a:p>
            <a:r>
              <a:rPr lang="en-US" sz="8800" u="sng" dirty="0" smtClean="0"/>
              <a:t>Objectives: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0" y="2119256"/>
            <a:ext cx="11993217" cy="4523070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</a:t>
            </a:r>
            <a:r>
              <a:rPr lang="en-US" sz="3600" dirty="0" smtClean="0"/>
              <a:t>the end of the class, you will be able to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justify</a:t>
            </a:r>
            <a:r>
              <a:rPr lang="en-US" sz="3600" dirty="0" smtClean="0"/>
              <a:t> why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words of “change” </a:t>
            </a:r>
            <a:r>
              <a:rPr lang="en-US" sz="3600" dirty="0" smtClean="0"/>
              <a:t>are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evidenced</a:t>
            </a:r>
            <a:r>
              <a:rPr lang="en-US" sz="3600" dirty="0" smtClean="0"/>
              <a:t> in a </a:t>
            </a:r>
            <a:r>
              <a:rPr lang="en-US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poem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/>
              <a:t>By the end of the class, you will be able to </a:t>
            </a:r>
            <a:r>
              <a:rPr lang="en-US" sz="3600" b="1" dirty="0" smtClean="0">
                <a:solidFill>
                  <a:srgbClr val="FFFF00"/>
                </a:solidFill>
              </a:rPr>
              <a:t>correctly use “to” and “too”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8363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u="sng" dirty="0" smtClean="0"/>
              <a:t>Warm-Up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AutoNum type="arabicPeriod"/>
            </a:pPr>
            <a:r>
              <a:rPr lang="en-US" sz="6600" b="1" dirty="0">
                <a:solidFill>
                  <a:srgbClr val="FFFF00"/>
                </a:solidFill>
                <a:sym typeface="Wingdings" panose="05000000000000000000" pitchFamily="2" charset="2"/>
              </a:rPr>
              <a:t>What is a connection you have to “Imperfect Me</a:t>
            </a:r>
            <a:r>
              <a:rPr lang="en-US" sz="6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”?</a:t>
            </a:r>
          </a:p>
          <a:p>
            <a:pPr marL="914400" lvl="2" indent="0">
              <a:buNone/>
            </a:pPr>
            <a:endParaRPr lang="en-US" sz="2600" b="1" dirty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24686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u="sng" dirty="0" smtClean="0"/>
              <a:t>Warm-Up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441228"/>
            <a:ext cx="12192000" cy="3636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2.  </a:t>
            </a:r>
            <a:r>
              <a:rPr lang="en-US" sz="6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Is </a:t>
            </a:r>
            <a:r>
              <a:rPr lang="en-US" sz="6600" b="1" dirty="0">
                <a:solidFill>
                  <a:srgbClr val="FFFF00"/>
                </a:solidFill>
                <a:sym typeface="Wingdings" panose="05000000000000000000" pitchFamily="2" charset="2"/>
              </a:rPr>
              <a:t>the “change” the speaker of the poem experiences internal or external? 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00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921"/>
            <a:ext cx="10571998" cy="970450"/>
          </a:xfrm>
        </p:spPr>
        <p:txBody>
          <a:bodyPr/>
          <a:lstStyle/>
          <a:p>
            <a:r>
              <a:rPr lang="en-US" sz="6600" u="sng" dirty="0" smtClean="0">
                <a:solidFill>
                  <a:schemeClr val="tx1"/>
                </a:solidFill>
              </a:rPr>
              <a:t>*Global Connection*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02" y="2022945"/>
            <a:ext cx="7681344" cy="4506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err="1" smtClean="0">
                <a:solidFill>
                  <a:srgbClr val="92D050"/>
                </a:solidFill>
              </a:rPr>
              <a:t>Wabi</a:t>
            </a:r>
            <a:r>
              <a:rPr lang="en-US" sz="5400" dirty="0" err="1" smtClean="0">
                <a:solidFill>
                  <a:srgbClr val="92D050"/>
                </a:solidFill>
              </a:rPr>
              <a:t>-</a:t>
            </a:r>
            <a:r>
              <a:rPr lang="en-US" sz="5400" b="1" dirty="0" err="1" smtClean="0">
                <a:solidFill>
                  <a:srgbClr val="92D050"/>
                </a:solidFill>
              </a:rPr>
              <a:t>sabi</a:t>
            </a:r>
            <a:endParaRPr lang="en-US" sz="5400" dirty="0" smtClean="0">
              <a:solidFill>
                <a:srgbClr val="92D050"/>
              </a:solidFill>
            </a:endParaRPr>
          </a:p>
          <a:p>
            <a:pPr lvl="1"/>
            <a:r>
              <a:rPr lang="en-US" sz="4000" dirty="0" smtClean="0"/>
              <a:t>concept in traditional Japanese culture </a:t>
            </a:r>
          </a:p>
          <a:p>
            <a:pPr lvl="1"/>
            <a:r>
              <a:rPr lang="en-US" sz="4000" dirty="0" smtClean="0"/>
              <a:t>world view centered on the acceptance of imperfection</a:t>
            </a:r>
            <a:endParaRPr lang="en-US" sz="4000" dirty="0"/>
          </a:p>
        </p:txBody>
      </p:sp>
      <p:pic>
        <p:nvPicPr>
          <p:cNvPr id="1026" name="Picture 2" descr="Image result for wabi sabi japanese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119" y="0"/>
            <a:ext cx="33098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6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02489"/>
            <a:ext cx="10571998" cy="970450"/>
          </a:xfrm>
        </p:spPr>
        <p:txBody>
          <a:bodyPr/>
          <a:lstStyle/>
          <a:p>
            <a:r>
              <a:rPr lang="en-US" sz="5400" u="sng" dirty="0" smtClean="0"/>
              <a:t>Terrific Tuesday, April 18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2660"/>
            <a:ext cx="12041746" cy="256865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dirty="0" smtClean="0"/>
              <a:t>Have your HW on your desk.</a:t>
            </a:r>
          </a:p>
          <a:p>
            <a:pPr>
              <a:buAutoNum type="arabicPeriod"/>
            </a:pPr>
            <a:r>
              <a:rPr lang="en-US" sz="2800" dirty="0" smtClean="0"/>
              <a:t>On a sheet of paper, write down a good thing. </a:t>
            </a:r>
            <a:r>
              <a:rPr lang="en-US" sz="2800" dirty="0" smtClean="0">
                <a:sym typeface="Wingdings" panose="05000000000000000000" pitchFamily="2" charset="2"/>
              </a:rPr>
              <a:t> </a:t>
            </a:r>
          </a:p>
          <a:p>
            <a:pPr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On that same sheet of paper, write down </a:t>
            </a:r>
            <a:r>
              <a:rPr lang="en-US" sz="2800" b="1" u="sng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of the following phrases and explain what they mean: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02754"/>
              </p:ext>
            </p:extLst>
          </p:nvPr>
        </p:nvGraphicFramePr>
        <p:xfrm>
          <a:off x="128788" y="3638004"/>
          <a:ext cx="1178417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2085"/>
                <a:gridCol w="58920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u="sng" dirty="0" smtClean="0"/>
                        <a:t>Phrase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What it Means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Letting someone off the hook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Started from the bottom, now we’re 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Look at me now, I’m getting paper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You’re so cold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photobomb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“Imperfect Me”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59" y="2209408"/>
            <a:ext cx="11900079" cy="3636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00B050"/>
                </a:solidFill>
              </a:rPr>
              <a:t>“Imperfect Me” &amp; Vocabulary of Change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521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45331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379701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to</a:t>
                      </a:r>
                      <a:endParaRPr lang="en-US" sz="8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rgbClr val="002060"/>
                          </a:solidFill>
                        </a:rPr>
                        <a:t>too </a:t>
                      </a:r>
                      <a:endParaRPr lang="en-US" sz="8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86760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Use as a </a:t>
                      </a:r>
                      <a:r>
                        <a:rPr lang="en-US" sz="3600" b="1" i="1" u="sng" dirty="0" smtClean="0"/>
                        <a:t>preposition </a:t>
                      </a:r>
                      <a:r>
                        <a:rPr lang="en-US" sz="3600" dirty="0" smtClean="0"/>
                        <a:t>before a noun or as an </a:t>
                      </a:r>
                      <a:r>
                        <a:rPr lang="en-US" sz="3600" b="1" i="1" u="sng" dirty="0" smtClean="0"/>
                        <a:t>infinitive</a:t>
                      </a:r>
                      <a:r>
                        <a:rPr lang="en-US" sz="3600" baseline="0" dirty="0" smtClean="0"/>
                        <a:t> before a verb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Synonym for </a:t>
                      </a:r>
                      <a:r>
                        <a:rPr lang="en-US" sz="3600" b="1" i="1" u="sng" dirty="0" smtClean="0"/>
                        <a:t>also</a:t>
                      </a:r>
                      <a:r>
                        <a:rPr lang="en-US" sz="3600" dirty="0" smtClean="0"/>
                        <a:t>; shows </a:t>
                      </a:r>
                      <a:r>
                        <a:rPr lang="en-US" sz="3600" b="1" i="1" u="sng" dirty="0" smtClean="0"/>
                        <a:t>excessiveness</a:t>
                      </a:r>
                      <a:endParaRPr lang="en-US" sz="3600" b="1" i="1" u="sng" dirty="0"/>
                    </a:p>
                  </a:txBody>
                  <a:tcPr/>
                </a:tc>
              </a:tr>
              <a:tr h="3610697">
                <a:tc>
                  <a:txBody>
                    <a:bodyPr/>
                    <a:lstStyle/>
                    <a:p>
                      <a:r>
                        <a:rPr lang="en-US" sz="3200" b="1" u="sng" dirty="0" smtClean="0"/>
                        <a:t>EXAMPLES: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Please take me </a:t>
                      </a:r>
                      <a:r>
                        <a:rPr lang="en-US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to</a:t>
                      </a:r>
                      <a:r>
                        <a:rPr lang="en-US" sz="3200" dirty="0" smtClean="0"/>
                        <a:t> the dance.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We don’t need </a:t>
                      </a:r>
                      <a:r>
                        <a:rPr lang="en-US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to</a:t>
                      </a:r>
                      <a:r>
                        <a:rPr lang="en-US" sz="3200" dirty="0" smtClean="0"/>
                        <a:t> buy that right now.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You have </a:t>
                      </a:r>
                      <a:r>
                        <a:rPr lang="en-US" sz="3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to</a:t>
                      </a:r>
                      <a:r>
                        <a:rPr lang="en-US" sz="3200" dirty="0" smtClean="0"/>
                        <a:t> run every day.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u="sng" dirty="0" smtClean="0"/>
                        <a:t>EXAMPLES: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I am going to the mall,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too</a:t>
                      </a:r>
                      <a:r>
                        <a:rPr lang="en-US" sz="3200" dirty="0" smtClean="0"/>
                        <a:t>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I had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too</a:t>
                      </a:r>
                      <a:r>
                        <a:rPr lang="en-US" sz="3200" dirty="0" smtClean="0"/>
                        <a:t> many tacos for lunch.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The class is talking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too</a:t>
                      </a:r>
                      <a:r>
                        <a:rPr lang="en-US" sz="3200" dirty="0" smtClean="0"/>
                        <a:t> much.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9291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Social Contract Review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764406"/>
            <a:ext cx="11180103" cy="494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On the back of “Imperfect Me,” answer the following questions:</a:t>
            </a:r>
          </a:p>
          <a:p>
            <a:pPr marL="457200" lvl="1" indent="0">
              <a:buNone/>
            </a:pPr>
            <a:r>
              <a:rPr lang="en-US" sz="2800" dirty="0" smtClean="0"/>
              <a:t>1. What word did </a:t>
            </a:r>
            <a:r>
              <a:rPr lang="en-US" sz="2800" b="1" u="sng" dirty="0" smtClean="0">
                <a:solidFill>
                  <a:srgbClr val="00B050"/>
                </a:solidFill>
              </a:rPr>
              <a:t>you best show </a:t>
            </a:r>
            <a:r>
              <a:rPr lang="en-US" sz="2800" dirty="0" smtClean="0"/>
              <a:t>this week?</a:t>
            </a:r>
          </a:p>
          <a:p>
            <a:pPr marL="457200" lvl="1" indent="0">
              <a:buNone/>
            </a:pPr>
            <a:r>
              <a:rPr lang="en-US" sz="2800" dirty="0" smtClean="0"/>
              <a:t>2. What word did the </a:t>
            </a:r>
            <a:r>
              <a:rPr lang="en-US" sz="2800" b="1" u="sng" dirty="0" smtClean="0">
                <a:solidFill>
                  <a:srgbClr val="00B050"/>
                </a:solidFill>
              </a:rPr>
              <a:t>class best show </a:t>
            </a:r>
            <a:r>
              <a:rPr lang="en-US" sz="2800" dirty="0" smtClean="0"/>
              <a:t>this week?</a:t>
            </a:r>
          </a:p>
          <a:p>
            <a:pPr marL="457200" lvl="1" indent="0">
              <a:buNone/>
            </a:pPr>
            <a:r>
              <a:rPr lang="en-US" sz="2800" dirty="0" smtClean="0"/>
              <a:t>3. What word did </a:t>
            </a:r>
            <a:r>
              <a:rPr lang="en-US" sz="2800" b="1" u="sng" dirty="0" smtClean="0">
                <a:solidFill>
                  <a:srgbClr val="FFFF00"/>
                </a:solidFill>
              </a:rPr>
              <a:t>you not meet with </a:t>
            </a:r>
            <a:r>
              <a:rPr lang="en-US" sz="2800" dirty="0" smtClean="0"/>
              <a:t>this week?</a:t>
            </a:r>
          </a:p>
          <a:p>
            <a:pPr marL="457200" lvl="1" indent="0">
              <a:buNone/>
            </a:pPr>
            <a:r>
              <a:rPr lang="en-US" sz="2800" dirty="0" smtClean="0"/>
              <a:t>4. What word did the </a:t>
            </a:r>
            <a:r>
              <a:rPr lang="en-US" sz="2800" b="1" u="sng" dirty="0" smtClean="0">
                <a:solidFill>
                  <a:srgbClr val="FFFF00"/>
                </a:solidFill>
              </a:rPr>
              <a:t>class not meet </a:t>
            </a:r>
            <a:r>
              <a:rPr lang="en-US" sz="2800" dirty="0" smtClean="0"/>
              <a:t>this week?</a:t>
            </a:r>
          </a:p>
          <a:p>
            <a:pPr marL="457200" lvl="1" indent="0">
              <a:buNone/>
            </a:pPr>
            <a:r>
              <a:rPr lang="en-US" sz="2800" dirty="0" smtClean="0"/>
              <a:t>5. What word do </a:t>
            </a:r>
            <a:r>
              <a:rPr lang="en-US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you need to focus on next week</a:t>
            </a:r>
            <a:r>
              <a:rPr lang="en-US" sz="2800" dirty="0" smtClean="0"/>
              <a:t>?</a:t>
            </a:r>
          </a:p>
          <a:p>
            <a:pPr marL="457200" lvl="1" indent="0">
              <a:buNone/>
            </a:pPr>
            <a:r>
              <a:rPr lang="en-US" sz="2800" dirty="0" smtClean="0"/>
              <a:t>6. What word does the </a:t>
            </a:r>
            <a:r>
              <a:rPr lang="en-US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class need to focus on next week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555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Good things </a:t>
            </a:r>
            <a:r>
              <a:rPr lang="en-US" sz="9600" dirty="0" smtClean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878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Agenda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4000" dirty="0" smtClean="0"/>
              <a:t>Good things </a:t>
            </a:r>
            <a:r>
              <a:rPr lang="en-US" sz="4000" dirty="0" smtClean="0"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Objectives</a:t>
            </a:r>
          </a:p>
          <a:p>
            <a:pPr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Idioms- notes, </a:t>
            </a:r>
            <a:r>
              <a:rPr lang="en-US" sz="4000" dirty="0" err="1" smtClean="0">
                <a:sym typeface="Wingdings" panose="05000000000000000000" pitchFamily="2" charset="2"/>
              </a:rPr>
              <a:t>Brainpop</a:t>
            </a:r>
            <a:endParaRPr lang="en-US" sz="4000" dirty="0" smtClean="0">
              <a:sym typeface="Wingdings" panose="05000000000000000000" pitchFamily="2" charset="2"/>
            </a:endParaRPr>
          </a:p>
          <a:p>
            <a:pPr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Idioms about Change Activity</a:t>
            </a:r>
          </a:p>
          <a:p>
            <a:pPr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List 9 Context Clues **finish for HW**</a:t>
            </a:r>
          </a:p>
          <a:p>
            <a:pPr>
              <a:buAutoNum type="arabicPeriod"/>
            </a:pPr>
            <a:r>
              <a:rPr lang="en-US" sz="4000" dirty="0" smtClean="0">
                <a:sym typeface="Wingdings" panose="05000000000000000000" pitchFamily="2" charset="2"/>
              </a:rPr>
              <a:t>Objectives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u="sng" dirty="0" smtClean="0"/>
              <a:t>Objectives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By the end of class, you will be able to define “idiom.”</a:t>
            </a:r>
          </a:p>
          <a:p>
            <a:r>
              <a:rPr lang="en-US" sz="4800" dirty="0" smtClean="0"/>
              <a:t>By the end of class, you will be able to list, explain, and correctly use at least 5 idiomatic phrases/terms.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44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/>
              <a:t>Idioms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99" y="2228044"/>
            <a:ext cx="11077200" cy="415878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an </a:t>
            </a:r>
            <a:r>
              <a:rPr lang="en-US" sz="5400" dirty="0"/>
              <a:t>expression whose meaning is completely different from what its words seem to </a:t>
            </a:r>
            <a:r>
              <a:rPr lang="en-US" sz="5400" dirty="0" smtClean="0"/>
              <a:t>say</a:t>
            </a:r>
          </a:p>
          <a:p>
            <a:r>
              <a:rPr lang="en-US" sz="5400" dirty="0" err="1" smtClean="0">
                <a:hlinkClick r:id="rId2"/>
              </a:rPr>
              <a:t>Brainpop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18" y="1784405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Idioms about Change Activity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7359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1241</TotalTime>
  <Words>1612</Words>
  <Application>Microsoft Office PowerPoint</Application>
  <PresentationFormat>Widescreen</PresentationFormat>
  <Paragraphs>317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Century Gothic</vt:lpstr>
      <vt:lpstr>Wingdings</vt:lpstr>
      <vt:lpstr>Wingdings 2</vt:lpstr>
      <vt:lpstr>Quotable</vt:lpstr>
      <vt:lpstr>Marvelous Monday, April 17</vt:lpstr>
      <vt:lpstr>PowerPoint Presentation</vt:lpstr>
      <vt:lpstr>Objectives</vt:lpstr>
      <vt:lpstr>Terrific Tuesday, April 18</vt:lpstr>
      <vt:lpstr>PowerPoint Presentation</vt:lpstr>
      <vt:lpstr>Agenda</vt:lpstr>
      <vt:lpstr>Objectives</vt:lpstr>
      <vt:lpstr>Idioms</vt:lpstr>
      <vt:lpstr>PowerPoint Presentation</vt:lpstr>
      <vt:lpstr>PowerPoint Presentation</vt:lpstr>
      <vt:lpstr>Objectives</vt:lpstr>
      <vt:lpstr>Wonderful Wednesday, April 19</vt:lpstr>
      <vt:lpstr>Objectives</vt:lpstr>
      <vt:lpstr>Agenda</vt:lpstr>
      <vt:lpstr>Check your answers!</vt:lpstr>
      <vt:lpstr>Check your answers!</vt:lpstr>
      <vt:lpstr>Check your answers!</vt:lpstr>
      <vt:lpstr>PowerPoint Presentation</vt:lpstr>
      <vt:lpstr>WWW BINGO Bonanza</vt:lpstr>
      <vt:lpstr>Idiom Practice</vt:lpstr>
      <vt:lpstr>Thankful Thursday, April 20</vt:lpstr>
      <vt:lpstr>Definition Detectives Warm-Up: </vt:lpstr>
      <vt:lpstr>Definition Detectives Warm-Up: </vt:lpstr>
      <vt:lpstr>Definition Detectives Warm-Up: </vt:lpstr>
      <vt:lpstr>PowerPoint Presentation</vt:lpstr>
      <vt:lpstr>Objectives:</vt:lpstr>
      <vt:lpstr>Idiom Practice (from yesterday)</vt:lpstr>
      <vt:lpstr>“Imperfect Me”</vt:lpstr>
      <vt:lpstr>PowerPoint Presentation</vt:lpstr>
      <vt:lpstr>“Imperfect Me”</vt:lpstr>
      <vt:lpstr>“Imperfect Me”</vt:lpstr>
      <vt:lpstr>“Imperfect Me”</vt:lpstr>
      <vt:lpstr>Vocabulary of Change</vt:lpstr>
      <vt:lpstr>Fabulous Friday, April 21</vt:lpstr>
      <vt:lpstr>Agenda</vt:lpstr>
      <vt:lpstr>Objectives:</vt:lpstr>
      <vt:lpstr>Warm-Up</vt:lpstr>
      <vt:lpstr>Warm-Up</vt:lpstr>
      <vt:lpstr>*Global Connection* </vt:lpstr>
      <vt:lpstr>“Imperfect Me”</vt:lpstr>
      <vt:lpstr>PowerPoint Presentation</vt:lpstr>
      <vt:lpstr>Social Contract Review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Yarborough</dc:creator>
  <cp:lastModifiedBy>Elizabeth Yarborough</cp:lastModifiedBy>
  <cp:revision>75</cp:revision>
  <dcterms:created xsi:type="dcterms:W3CDTF">2017-04-17T11:50:14Z</dcterms:created>
  <dcterms:modified xsi:type="dcterms:W3CDTF">2017-04-20T16:19:50Z</dcterms:modified>
</cp:coreProperties>
</file>